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</p:sldMasterIdLst>
  <p:notesMasterIdLst>
    <p:notesMasterId r:id="rId12"/>
  </p:notesMasterIdLst>
  <p:handoutMasterIdLst>
    <p:handoutMasterId r:id="rId13"/>
  </p:handoutMasterIdLst>
  <p:sldIdLst>
    <p:sldId id="256" r:id="rId3"/>
    <p:sldId id="330" r:id="rId4"/>
    <p:sldId id="296" r:id="rId5"/>
    <p:sldId id="324" r:id="rId6"/>
    <p:sldId id="326" r:id="rId7"/>
    <p:sldId id="307" r:id="rId8"/>
    <p:sldId id="331" r:id="rId9"/>
    <p:sldId id="332" r:id="rId10"/>
    <p:sldId id="266" r:id="rId1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 Molenaar" initials="" lastIdx="1" clrIdx="0"/>
  <p:cmAuthor id="1" name="Roos van Alkemade" initials="Rv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29"/>
  </p:normalViewPr>
  <p:slideViewPr>
    <p:cSldViewPr>
      <p:cViewPr>
        <p:scale>
          <a:sx n="121" d="100"/>
          <a:sy n="121" d="100"/>
        </p:scale>
        <p:origin x="-126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nl-N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nl-N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D1F6DC-E199-4B2D-933F-D47B6750B4E3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312422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nl-N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3D34FB-1E9B-4AEC-89CC-D928F68277D7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55074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9C3C7-31CB-4ABE-9FFD-41ED435A4995}" type="slidenum">
              <a:rPr lang="en-US" altLang="nl-NL"/>
              <a:pPr/>
              <a:t>1</a:t>
            </a:fld>
            <a:endParaRPr lang="en-US" altLang="nl-NL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0874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7467600" cy="304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altLang="nl-NL" noProof="0"/>
              <a:t>Klik om de stijl te bewerken</a:t>
            </a:r>
            <a:endParaRPr lang="en-US" altLang="nl-NL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590800"/>
            <a:ext cx="6781800" cy="2743200"/>
          </a:xfrm>
        </p:spPr>
        <p:txBody>
          <a:bodyPr/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nl-NL" altLang="nl-NL" noProof="0"/>
              <a:t>Klik om de ondertitelstijl van het model te bewerken</a:t>
            </a:r>
            <a:endParaRPr lang="en-US" altLang="nl-NL" noProof="0"/>
          </a:p>
        </p:txBody>
      </p:sp>
      <p:pic>
        <p:nvPicPr>
          <p:cNvPr id="5127" name="Picture 7" descr="logopowerpoi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124200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2060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0960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0960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4532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7467600" cy="304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altLang="nl-NL" noProof="0"/>
              <a:t>Klik om de stijl te bewerken</a:t>
            </a:r>
            <a:endParaRPr lang="en-US" altLang="nl-NL" noProof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590800"/>
            <a:ext cx="6781800" cy="2743200"/>
          </a:xfrm>
        </p:spPr>
        <p:txBody>
          <a:bodyPr/>
          <a:lstStyle>
            <a:lvl1pPr marL="0" indent="0">
              <a:buFontTx/>
              <a:buNone/>
              <a:defRPr sz="1400" b="0"/>
            </a:lvl1pPr>
          </a:lstStyle>
          <a:p>
            <a:pPr lvl="0"/>
            <a:r>
              <a:rPr lang="nl-NL" altLang="nl-NL" noProof="0"/>
              <a:t>Klik om de ondertitelstijl van het model te bewerken</a:t>
            </a:r>
            <a:endParaRPr lang="en-US" altLang="nl-NL" noProof="0"/>
          </a:p>
        </p:txBody>
      </p:sp>
      <p:pic>
        <p:nvPicPr>
          <p:cNvPr id="5127" name="Picture 7" descr="logopowerpoi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124200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40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152987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226832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7244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7244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68289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10188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167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483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2434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11484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905157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37594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60960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60960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4942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60778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7244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7244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077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3136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934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857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7935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0035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152400"/>
            <a:ext cx="510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pic>
        <p:nvPicPr>
          <p:cNvPr id="1033" name="Picture 9" descr="logopowerpoin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124200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ヒラギノ角ゴ Pro W3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ヒラギノ角ゴ Pro W3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ヒラギノ角ゴ Pro W3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ヒラギノ角ゴ Pro W3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152400"/>
            <a:ext cx="510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pic>
        <p:nvPicPr>
          <p:cNvPr id="1033" name="Picture 9" descr="logopowerpoin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3124200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430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ヒラギノ角ゴ Pro W3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ヒラギノ角ゴ Pro W3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ヒラギノ角ゴ Pro W3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ヒラギノ角ゴ Pro W3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ヒラギノ角ゴ Pro W3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ヒラギノ角ゴ Pro W3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ヒラギノ角ゴ Pro W3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ヒラギノ角ゴ Pro W3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00808"/>
            <a:ext cx="8568952" cy="780718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altLang="nl-NL" sz="3200" dirty="0" smtClean="0"/>
              <a:t>Substitution or </a:t>
            </a:r>
            <a:r>
              <a:rPr lang="en-GB" altLang="nl-NL" sz="3200" dirty="0"/>
              <a:t>interchangeability </a:t>
            </a:r>
            <a:r>
              <a:rPr lang="en-GB" altLang="nl-NL" sz="3200" dirty="0" smtClean="0"/>
              <a:t>between Volunteers vs professionals</a:t>
            </a:r>
            <a:endParaRPr lang="en-GB" altLang="nl-NL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362244"/>
            <a:ext cx="6893768" cy="2049016"/>
          </a:xfrm>
        </p:spPr>
        <p:txBody>
          <a:bodyPr/>
          <a:lstStyle/>
          <a:p>
            <a:r>
              <a:rPr lang="nl-NL" altLang="nl-NL" dirty="0"/>
              <a:t> 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548664" y="5219085"/>
            <a:ext cx="3777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Joost van Alkemade NOV </a:t>
            </a:r>
          </a:p>
          <a:p>
            <a:pPr algn="ctr"/>
            <a:r>
              <a:rPr lang="nl-NL" dirty="0"/>
              <a:t>The Netherlands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425" y="2974285"/>
            <a:ext cx="4666116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Definitions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/>
              <a:t>Interchangeability </a:t>
            </a:r>
            <a:endParaRPr lang="en-US" sz="2800" i="1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Degree </a:t>
            </a:r>
            <a:r>
              <a:rPr lang="en-US" dirty="0"/>
              <a:t>to which tasks and activities performed in an organization </a:t>
            </a:r>
            <a:r>
              <a:rPr lang="en-US" u="sng" dirty="0"/>
              <a:t>could be effectively taken </a:t>
            </a:r>
            <a:r>
              <a:rPr lang="en-US" dirty="0"/>
              <a:t>over by others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i="1" dirty="0" smtClean="0"/>
              <a:t>Substitution/displacement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Degree </a:t>
            </a:r>
            <a:r>
              <a:rPr lang="en-US" dirty="0"/>
              <a:t>to which tasks and activities performed in an organization </a:t>
            </a:r>
            <a:r>
              <a:rPr lang="en-US"/>
              <a:t>are </a:t>
            </a:r>
            <a:r>
              <a:rPr lang="en-US" smtClean="0"/>
              <a:t>displaced to </a:t>
            </a:r>
            <a:r>
              <a:rPr lang="en-US" dirty="0" smtClean="0"/>
              <a:t>others </a:t>
            </a:r>
            <a:r>
              <a:rPr lang="en-US" dirty="0"/>
              <a:t>(i.e. volunteer taking over activities of paid professional and vice versa).</a:t>
            </a:r>
            <a:br>
              <a:rPr lang="en-US" dirty="0"/>
            </a:b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158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2800" y="260648"/>
            <a:ext cx="5105400" cy="381000"/>
          </a:xfrm>
        </p:spPr>
        <p:txBody>
          <a:bodyPr/>
          <a:lstStyle/>
          <a:p>
            <a:r>
              <a:rPr lang="en-GB" dirty="0"/>
              <a:t>Fact &amp; Figures volunteering in the Netherlands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49% of the population (15</a:t>
            </a:r>
            <a:r>
              <a:rPr lang="en-GB" dirty="0" smtClean="0"/>
              <a:t>+) in </a:t>
            </a:r>
            <a:r>
              <a:rPr lang="en-GB" smtClean="0"/>
              <a:t>different ways </a:t>
            </a:r>
            <a:endParaRPr lang="en-GB" dirty="0"/>
          </a:p>
          <a:p>
            <a:r>
              <a:rPr lang="en-GB" dirty="0"/>
              <a:t>Per person an average of 200 hours per </a:t>
            </a:r>
            <a:r>
              <a:rPr lang="en-GB" dirty="0" smtClean="0"/>
              <a:t>year</a:t>
            </a:r>
            <a:endParaRPr lang="en-GB" dirty="0"/>
          </a:p>
          <a:p>
            <a:r>
              <a:rPr lang="en-GB" dirty="0"/>
              <a:t>1 billion volunteering </a:t>
            </a:r>
            <a:r>
              <a:rPr lang="en-GB" dirty="0" smtClean="0"/>
              <a:t>hours</a:t>
            </a:r>
            <a:endParaRPr lang="en-GB" dirty="0"/>
          </a:p>
          <a:p>
            <a:r>
              <a:rPr lang="en-GB" dirty="0"/>
              <a:t>Sports 15%, Education 11%, Youth 9%, Healthcare 9%, Culture 5% </a:t>
            </a:r>
          </a:p>
          <a:p>
            <a:r>
              <a:rPr lang="en-GB" dirty="0"/>
              <a:t>Just as much women as men; various fields</a:t>
            </a:r>
            <a:r>
              <a:rPr lang="en-GB" dirty="0">
                <a:highlight>
                  <a:srgbClr val="FFFF00"/>
                </a:highlight>
              </a:rPr>
              <a:t> </a:t>
            </a:r>
          </a:p>
          <a:p>
            <a:r>
              <a:rPr lang="en-GB" dirty="0"/>
              <a:t>35-45 </a:t>
            </a:r>
            <a:r>
              <a:rPr lang="en-GB" dirty="0" smtClean="0"/>
              <a:t>years </a:t>
            </a:r>
            <a:r>
              <a:rPr lang="en-GB" dirty="0"/>
              <a:t>old have the most volunteers, 55+ the most volunteer hours</a:t>
            </a:r>
          </a:p>
          <a:p>
            <a:r>
              <a:rPr lang="en-GB" dirty="0"/>
              <a:t>Paired to stages of life: </a:t>
            </a:r>
          </a:p>
          <a:p>
            <a:pPr marL="0" indent="0">
              <a:buNone/>
            </a:pPr>
            <a:r>
              <a:rPr lang="en-GB" dirty="0"/>
              <a:t>	Youths in youth care and sports</a:t>
            </a:r>
          </a:p>
          <a:p>
            <a:pPr marL="0" indent="0">
              <a:buNone/>
            </a:pPr>
            <a:r>
              <a:rPr lang="en-GB" dirty="0"/>
              <a:t>	35-45 </a:t>
            </a:r>
            <a:r>
              <a:rPr lang="en-GB" dirty="0" smtClean="0"/>
              <a:t>years primary in the school for there 	children</a:t>
            </a:r>
          </a:p>
          <a:p>
            <a:pPr marL="0" indent="0">
              <a:buNone/>
            </a:pPr>
            <a:r>
              <a:rPr lang="en-GB" dirty="0"/>
              <a:t>	55+ in healthcare and religion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788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70C8285E-C441-4953-A8D0-88E3D4F7A220}"/>
              </a:ext>
            </a:extLst>
          </p:cNvPr>
          <p:cNvGrpSpPr/>
          <p:nvPr/>
        </p:nvGrpSpPr>
        <p:grpSpPr>
          <a:xfrm>
            <a:off x="899592" y="1628800"/>
            <a:ext cx="7056784" cy="4880527"/>
            <a:chOff x="1043608" y="1628800"/>
            <a:chExt cx="6624736" cy="4581719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xmlns="" id="{16C29217-93E2-4C3D-88B0-0D667A3BD84C}"/>
                </a:ext>
              </a:extLst>
            </p:cNvPr>
            <p:cNvSpPr/>
            <p:nvPr/>
          </p:nvSpPr>
          <p:spPr bwMode="auto">
            <a:xfrm>
              <a:off x="2231740" y="2060557"/>
              <a:ext cx="4608512" cy="3600400"/>
            </a:xfrm>
            <a:prstGeom prst="triangle">
              <a:avLst/>
            </a:prstGeom>
            <a:solidFill>
              <a:schemeClr val="bg1"/>
            </a:solidFill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1" charset="-128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04B1FFD9-6CB0-4227-854E-7B72AABDF7E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955127" y="3066570"/>
              <a:ext cx="360040" cy="64807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kstvak 83">
              <a:extLst>
                <a:ext uri="{FF2B5EF4-FFF2-40B4-BE49-F238E27FC236}">
                  <a16:creationId xmlns:a16="http://schemas.microsoft.com/office/drawing/2014/main" xmlns="" id="{AFB887AB-513E-4649-B8B2-BB733BCD0769}"/>
                </a:ext>
              </a:extLst>
            </p:cNvPr>
            <p:cNvSpPr txBox="1"/>
            <p:nvPr/>
          </p:nvSpPr>
          <p:spPr>
            <a:xfrm>
              <a:off x="4199814" y="1628800"/>
              <a:ext cx="6969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state</a:t>
              </a:r>
              <a:endParaRPr lang="en-GB" sz="1800" b="1" dirty="0"/>
            </a:p>
          </p:txBody>
        </p:sp>
        <p:sp>
          <p:nvSpPr>
            <p:cNvPr id="10" name="Tekstvak 83">
              <a:extLst>
                <a:ext uri="{FF2B5EF4-FFF2-40B4-BE49-F238E27FC236}">
                  <a16:creationId xmlns:a16="http://schemas.microsoft.com/office/drawing/2014/main" xmlns="" id="{10DD31DF-12FE-47EA-BAE2-FC35B5BEF87D}"/>
                </a:ext>
              </a:extLst>
            </p:cNvPr>
            <p:cNvSpPr txBox="1"/>
            <p:nvPr/>
          </p:nvSpPr>
          <p:spPr>
            <a:xfrm>
              <a:off x="1043608" y="5660958"/>
              <a:ext cx="20114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Business / market</a:t>
              </a:r>
            </a:p>
          </p:txBody>
        </p:sp>
        <p:sp>
          <p:nvSpPr>
            <p:cNvPr id="11" name="Tekstvak 83">
              <a:extLst>
                <a:ext uri="{FF2B5EF4-FFF2-40B4-BE49-F238E27FC236}">
                  <a16:creationId xmlns:a16="http://schemas.microsoft.com/office/drawing/2014/main" xmlns="" id="{A7CBC869-A3D6-4AAD-AAFD-936F0EBB4DDA}"/>
                </a:ext>
              </a:extLst>
            </p:cNvPr>
            <p:cNvSpPr txBox="1"/>
            <p:nvPr/>
          </p:nvSpPr>
          <p:spPr>
            <a:xfrm>
              <a:off x="6187388" y="5648815"/>
              <a:ext cx="14809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communities</a:t>
              </a:r>
              <a:endParaRPr lang="en-GB" sz="1800" b="1" dirty="0"/>
            </a:p>
          </p:txBody>
        </p:sp>
        <p:sp>
          <p:nvSpPr>
            <p:cNvPr id="12" name="Tekstvak 83">
              <a:extLst>
                <a:ext uri="{FF2B5EF4-FFF2-40B4-BE49-F238E27FC236}">
                  <a16:creationId xmlns:a16="http://schemas.microsoft.com/office/drawing/2014/main" xmlns="" id="{C560740C-87F8-463C-B2BD-70E7F483F5E3}"/>
                </a:ext>
              </a:extLst>
            </p:cNvPr>
            <p:cNvSpPr txBox="1"/>
            <p:nvPr/>
          </p:nvSpPr>
          <p:spPr>
            <a:xfrm rot="18192395">
              <a:off x="2348600" y="3559360"/>
              <a:ext cx="15114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FF0000"/>
                  </a:solidFill>
                </a:rPr>
                <a:t>&lt; more market</a:t>
              </a:r>
            </a:p>
          </p:txBody>
        </p:sp>
        <p:sp>
          <p:nvSpPr>
            <p:cNvPr id="13" name="Tekstvak 83">
              <a:extLst>
                <a:ext uri="{FF2B5EF4-FFF2-40B4-BE49-F238E27FC236}">
                  <a16:creationId xmlns:a16="http://schemas.microsoft.com/office/drawing/2014/main" xmlns="" id="{0B9DC913-36CF-4B4D-B8C7-B132B1FE92AD}"/>
                </a:ext>
              </a:extLst>
            </p:cNvPr>
            <p:cNvSpPr txBox="1"/>
            <p:nvPr/>
          </p:nvSpPr>
          <p:spPr>
            <a:xfrm rot="3275252">
              <a:off x="5097324" y="3614476"/>
              <a:ext cx="1617341" cy="288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FF0000"/>
                  </a:solidFill>
                </a:rPr>
                <a:t>&lt; </a:t>
              </a:r>
              <a:r>
                <a:rPr lang="en-GB" sz="1400" b="1" dirty="0" smtClean="0">
                  <a:solidFill>
                    <a:srgbClr val="FF0000"/>
                  </a:solidFill>
                </a:rPr>
                <a:t>strong </a:t>
              </a:r>
              <a:r>
                <a:rPr lang="en-GB" sz="1400" b="1" dirty="0">
                  <a:solidFill>
                    <a:srgbClr val="FF0000"/>
                  </a:solidFill>
                </a:rPr>
                <a:t>state</a:t>
              </a:r>
            </a:p>
          </p:txBody>
        </p:sp>
        <p:sp>
          <p:nvSpPr>
            <p:cNvPr id="14" name="Tekstvak 83">
              <a:extLst>
                <a:ext uri="{FF2B5EF4-FFF2-40B4-BE49-F238E27FC236}">
                  <a16:creationId xmlns:a16="http://schemas.microsoft.com/office/drawing/2014/main" xmlns="" id="{0C9CC9DA-3F9E-4643-AB2B-1CFDF92157C9}"/>
                </a:ext>
              </a:extLst>
            </p:cNvPr>
            <p:cNvSpPr txBox="1"/>
            <p:nvPr/>
          </p:nvSpPr>
          <p:spPr>
            <a:xfrm>
              <a:off x="3635896" y="5687299"/>
              <a:ext cx="2711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FF0000"/>
                  </a:solidFill>
                </a:rPr>
                <a:t>more civil influence &gt;</a:t>
              </a:r>
            </a:p>
          </p:txBody>
        </p:sp>
        <p:sp>
          <p:nvSpPr>
            <p:cNvPr id="15" name="Tekstvak 83">
              <a:extLst>
                <a:ext uri="{FF2B5EF4-FFF2-40B4-BE49-F238E27FC236}">
                  <a16:creationId xmlns:a16="http://schemas.microsoft.com/office/drawing/2014/main" xmlns="" id="{B2D6C569-A40D-45F1-9F57-416488518E80}"/>
                </a:ext>
              </a:extLst>
            </p:cNvPr>
            <p:cNvSpPr txBox="1"/>
            <p:nvPr/>
          </p:nvSpPr>
          <p:spPr>
            <a:xfrm>
              <a:off x="4145074" y="2702465"/>
              <a:ext cx="709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1960</a:t>
              </a:r>
              <a:endParaRPr lang="en-GB" sz="1400" b="1" dirty="0"/>
            </a:p>
          </p:txBody>
        </p:sp>
        <p:sp>
          <p:nvSpPr>
            <p:cNvPr id="16" name="Tekstvak 83">
              <a:extLst>
                <a:ext uri="{FF2B5EF4-FFF2-40B4-BE49-F238E27FC236}">
                  <a16:creationId xmlns:a16="http://schemas.microsoft.com/office/drawing/2014/main" xmlns="" id="{2A705506-AE2E-462F-8C9B-CDC1D476272F}"/>
                </a:ext>
              </a:extLst>
            </p:cNvPr>
            <p:cNvSpPr txBox="1"/>
            <p:nvPr/>
          </p:nvSpPr>
          <p:spPr>
            <a:xfrm>
              <a:off x="3448118" y="3807845"/>
              <a:ext cx="709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1980</a:t>
              </a:r>
              <a:endParaRPr lang="en-GB" sz="1400" b="1" dirty="0"/>
            </a:p>
          </p:txBody>
        </p:sp>
        <p:sp>
          <p:nvSpPr>
            <p:cNvPr id="17" name="Tekstvak 83">
              <a:extLst>
                <a:ext uri="{FF2B5EF4-FFF2-40B4-BE49-F238E27FC236}">
                  <a16:creationId xmlns:a16="http://schemas.microsoft.com/office/drawing/2014/main" xmlns="" id="{AC71E10B-6C37-42E1-83F6-36CA2FAC6958}"/>
                </a:ext>
              </a:extLst>
            </p:cNvPr>
            <p:cNvSpPr txBox="1"/>
            <p:nvPr/>
          </p:nvSpPr>
          <p:spPr>
            <a:xfrm>
              <a:off x="4145074" y="4574671"/>
              <a:ext cx="709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2020</a:t>
              </a:r>
              <a:endParaRPr lang="en-GB" sz="1400" b="1" dirty="0"/>
            </a:p>
          </p:txBody>
        </p:sp>
        <p:sp>
          <p:nvSpPr>
            <p:cNvPr id="18" name="Tekstvak 83">
              <a:extLst>
                <a:ext uri="{FF2B5EF4-FFF2-40B4-BE49-F238E27FC236}">
                  <a16:creationId xmlns:a16="http://schemas.microsoft.com/office/drawing/2014/main" xmlns="" id="{D850437A-A588-4847-A095-462EB1FED7AE}"/>
                </a:ext>
              </a:extLst>
            </p:cNvPr>
            <p:cNvSpPr txBox="1"/>
            <p:nvPr/>
          </p:nvSpPr>
          <p:spPr>
            <a:xfrm>
              <a:off x="2581154" y="5227440"/>
              <a:ext cx="709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2000</a:t>
              </a:r>
              <a:endParaRPr lang="en-GB" sz="1400" b="1" dirty="0"/>
            </a:p>
          </p:txBody>
        </p:sp>
        <p:sp>
          <p:nvSpPr>
            <p:cNvPr id="19" name="Tekstvak 83">
              <a:extLst>
                <a:ext uri="{FF2B5EF4-FFF2-40B4-BE49-F238E27FC236}">
                  <a16:creationId xmlns:a16="http://schemas.microsoft.com/office/drawing/2014/main" xmlns="" id="{5E61C1BB-41EC-4752-8670-3191D24D5E55}"/>
                </a:ext>
              </a:extLst>
            </p:cNvPr>
            <p:cNvSpPr txBox="1"/>
            <p:nvPr/>
          </p:nvSpPr>
          <p:spPr>
            <a:xfrm>
              <a:off x="5022050" y="4000872"/>
              <a:ext cx="709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1950</a:t>
              </a:r>
              <a:endParaRPr lang="en-GB" sz="1400" b="1" dirty="0"/>
            </a:p>
          </p:txBody>
        </p:sp>
        <p:sp>
          <p:nvSpPr>
            <p:cNvPr id="20" name="Tekstvak 83">
              <a:extLst>
                <a:ext uri="{FF2B5EF4-FFF2-40B4-BE49-F238E27FC236}">
                  <a16:creationId xmlns:a16="http://schemas.microsoft.com/office/drawing/2014/main" xmlns="" id="{2A34D496-E725-4FE4-B700-85EFB3265987}"/>
                </a:ext>
              </a:extLst>
            </p:cNvPr>
            <p:cNvSpPr txBox="1"/>
            <p:nvPr/>
          </p:nvSpPr>
          <p:spPr>
            <a:xfrm>
              <a:off x="5790170" y="5246783"/>
              <a:ext cx="7098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/>
                <a:t>1900</a:t>
              </a:r>
              <a:endParaRPr lang="en-GB" sz="1400" b="1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9EAAB3E7-BC45-4B0F-AD38-E1DCFFD3309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055060" y="4241362"/>
              <a:ext cx="580836" cy="93804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86BB488A-1A5F-4591-A8E0-4198D22E30B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99992" y="3092912"/>
              <a:ext cx="6149" cy="144789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A1C44284-3214-4577-94A2-F5BD2B5E2D51}"/>
                </a:ext>
              </a:extLst>
            </p:cNvPr>
            <p:cNvCxnSpPr>
              <a:cxnSpLocks/>
              <a:endCxn id="17" idx="1"/>
            </p:cNvCxnSpPr>
            <p:nvPr/>
          </p:nvCxnSpPr>
          <p:spPr bwMode="auto">
            <a:xfrm flipV="1">
              <a:off x="3206787" y="4805504"/>
              <a:ext cx="938287" cy="47366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ECA572CD-765D-4A6E-BFCA-D251ACB087F5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508104" y="4368223"/>
              <a:ext cx="534938" cy="81118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284CEE89-F6E7-4A6E-9306-EC72B6360BF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749569" y="3032108"/>
              <a:ext cx="515106" cy="87556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0" name="Title 59">
            <a:extLst>
              <a:ext uri="{FF2B5EF4-FFF2-40B4-BE49-F238E27FC236}">
                <a16:creationId xmlns:a16="http://schemas.microsoft.com/office/drawing/2014/main" xmlns="" id="{425D5A3E-BDF3-4199-898E-59CDFB45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152399"/>
            <a:ext cx="5105400" cy="811043"/>
          </a:xfrm>
        </p:spPr>
        <p:txBody>
          <a:bodyPr/>
          <a:lstStyle/>
          <a:p>
            <a:pPr algn="ctr"/>
            <a:r>
              <a:rPr lang="en-GB" dirty="0"/>
              <a:t>Shifting </a:t>
            </a:r>
            <a:r>
              <a:rPr lang="en-GB" dirty="0" smtClean="0"/>
              <a:t>perspective</a:t>
            </a:r>
            <a:br>
              <a:rPr lang="en-GB" dirty="0" smtClean="0"/>
            </a:br>
            <a:r>
              <a:rPr lang="en-GB" dirty="0" smtClean="0"/>
              <a:t>MORE COMPETITION AND TENSION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96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842475"/>
              </p:ext>
            </p:extLst>
          </p:nvPr>
        </p:nvGraphicFramePr>
        <p:xfrm>
          <a:off x="467544" y="1412777"/>
          <a:ext cx="8208912" cy="407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9337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Task responsibilities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Professional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Example: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Volunteers</a:t>
                      </a:r>
                      <a:r>
                        <a:rPr lang="en-GB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in </a:t>
                      </a: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Scouting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486">
                <a:tc>
                  <a:txBody>
                    <a:bodyPr/>
                    <a:lstStyle/>
                    <a:p>
                      <a:r>
                        <a:rPr lang="en-GB" dirty="0" smtClean="0"/>
                        <a:t>Board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CEO</a:t>
                      </a:r>
                      <a:r>
                        <a:rPr lang="en-GB" baseline="0" dirty="0" smtClean="0"/>
                        <a:t>/ </a:t>
                      </a:r>
                      <a:r>
                        <a:rPr lang="en-GB" dirty="0" smtClean="0"/>
                        <a:t>board of directors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Chairman/</a:t>
                      </a:r>
                      <a:r>
                        <a:rPr lang="en-GB" baseline="0" dirty="0" smtClean="0"/>
                        <a:t>board in 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/>
                        <a:t>association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4486">
                <a:tc>
                  <a:txBody>
                    <a:bodyPr/>
                    <a:lstStyle/>
                    <a:p>
                      <a:r>
                        <a:rPr lang="en-GB" dirty="0"/>
                        <a:t>Managing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Teamleader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Campleader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/>
                        <a:t>scouting 10.000 participants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1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 </a:t>
                      </a:r>
                      <a:r>
                        <a:rPr lang="nl-NL" sz="18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Operational</a:t>
                      </a:r>
                      <a:r>
                        <a:rPr lang="nl-NL" sz="18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800" dirty="0" err="1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</a:t>
                      </a:r>
                      <a:endParaRPr lang="nl-NL" sz="18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System administrators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Homemade member administration </a:t>
                      </a:r>
                      <a:r>
                        <a:rPr lang="en-GB" dirty="0" smtClean="0"/>
                        <a:t>software by volunteers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44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 smtClean="0">
                          <a:effectLst/>
                          <a:latin typeface="Vendana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HRM</a:t>
                      </a:r>
                      <a:endParaRPr lang="nl-N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Human </a:t>
                      </a:r>
                      <a:r>
                        <a:rPr lang="en-GB" dirty="0" smtClean="0"/>
                        <a:t>resources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National </a:t>
                      </a:r>
                      <a:r>
                        <a:rPr lang="en-GB" dirty="0" err="1" smtClean="0"/>
                        <a:t>HRMteam</a:t>
                      </a:r>
                      <a:r>
                        <a:rPr lang="en-GB" baseline="0" dirty="0" smtClean="0"/>
                        <a:t> and local </a:t>
                      </a:r>
                      <a:r>
                        <a:rPr lang="en-GB" dirty="0" smtClean="0"/>
                        <a:t>Group supervisors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Rechthoek 5"/>
          <p:cNvSpPr/>
          <p:nvPr/>
        </p:nvSpPr>
        <p:spPr>
          <a:xfrm>
            <a:off x="971600" y="5445224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All activities are interchangeable……</a:t>
            </a:r>
            <a:r>
              <a:rPr lang="en-GB" dirty="0" smtClean="0"/>
              <a:t>except certain </a:t>
            </a:r>
            <a:r>
              <a:rPr lang="en-GB" dirty="0"/>
              <a:t>authorised competencies (Healthcare)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AEF813BA-7C1E-4A76-BE3D-C056727F0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152400"/>
            <a:ext cx="5105400" cy="756320"/>
          </a:xfrm>
        </p:spPr>
        <p:txBody>
          <a:bodyPr/>
          <a:lstStyle/>
          <a:p>
            <a:pPr algn="ctr"/>
            <a:r>
              <a:rPr lang="en-GB" dirty="0" smtClean="0"/>
              <a:t>Volunteers and professionals </a:t>
            </a:r>
            <a:br>
              <a:rPr lang="en-GB" dirty="0" smtClean="0"/>
            </a:br>
            <a:r>
              <a:rPr lang="en-GB" dirty="0" smtClean="0"/>
              <a:t>The </a:t>
            </a:r>
            <a:r>
              <a:rPr lang="en-GB" dirty="0"/>
              <a:t>same </a:t>
            </a:r>
            <a:r>
              <a:rPr lang="en-GB" dirty="0" smtClean="0"/>
              <a:t>task</a:t>
            </a:r>
            <a:r>
              <a:rPr lang="en-GB" dirty="0"/>
              <a:t/>
            </a:r>
            <a:br>
              <a:rPr lang="en-GB" dirty="0"/>
            </a:br>
            <a:r>
              <a:rPr lang="en-GB" u="sng" dirty="0" smtClean="0"/>
              <a:t>INTERCHANGEABLE 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20545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152400"/>
            <a:ext cx="5542384" cy="684312"/>
          </a:xfrm>
        </p:spPr>
        <p:txBody>
          <a:bodyPr/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en-GB" dirty="0"/>
              <a:t>Volunteering in </a:t>
            </a:r>
            <a:r>
              <a:rPr lang="en-GB" dirty="0" smtClean="0"/>
              <a:t>welfare/care</a:t>
            </a:r>
            <a:r>
              <a:rPr lang="en-GB" dirty="0"/>
              <a:t>:</a:t>
            </a:r>
            <a:br>
              <a:rPr lang="en-GB" dirty="0"/>
            </a:br>
            <a:r>
              <a:rPr lang="en-GB" sz="2400" dirty="0" smtClean="0"/>
              <a:t>different values-impact</a:t>
            </a:r>
            <a:r>
              <a:rPr lang="en-GB" sz="2400" u="sng" dirty="0" smtClean="0"/>
              <a:t/>
            </a:r>
            <a:br>
              <a:rPr lang="en-GB" sz="2400" u="sng" dirty="0" smtClean="0"/>
            </a:br>
            <a:r>
              <a:rPr lang="en-GB" sz="2400" u="sng" dirty="0" smtClean="0"/>
              <a:t>OWN LOGIC &amp; ADDED VALUES  </a:t>
            </a:r>
            <a:endParaRPr lang="en-GB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AA0B4E-1ECE-4CD0-866B-C94CFBA246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466063"/>
              </p:ext>
            </p:extLst>
          </p:nvPr>
        </p:nvGraphicFramePr>
        <p:xfrm>
          <a:off x="467544" y="1397000"/>
          <a:ext cx="8280920" cy="5041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0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2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96866"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>
                          <a:solidFill>
                            <a:schemeClr val="tx1"/>
                          </a:solidFill>
                        </a:rPr>
                        <a:t>Familial</a:t>
                      </a:r>
                      <a:r>
                        <a:rPr lang="nl-NL" baseline="0" dirty="0">
                          <a:solidFill>
                            <a:schemeClr val="tx1"/>
                          </a:solidFill>
                        </a:rPr>
                        <a:t> care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rgbClr val="FF0000"/>
                          </a:solidFill>
                        </a:rPr>
                        <a:t>Voluntary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1"/>
                          </a:solidFill>
                        </a:rPr>
                        <a:t>Professional </a:t>
                      </a:r>
                      <a:r>
                        <a:rPr lang="en-GB" noProof="0" dirty="0">
                          <a:solidFill>
                            <a:schemeClr val="tx1"/>
                          </a:solidFill>
                        </a:rPr>
                        <a:t>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6866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B050"/>
                          </a:solidFill>
                        </a:rPr>
                        <a:t>Core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Personal relationship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8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equivalent </a:t>
                      </a:r>
                      <a:r>
                        <a:rPr lang="nl-NL" sz="1800" dirty="0" err="1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relationship</a:t>
                      </a:r>
                      <a:endParaRPr lang="nl-NL" sz="1800" dirty="0" smtClean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noProof="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Professional expert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6866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B050"/>
                          </a:solidFill>
                        </a:rPr>
                        <a:t>Appreciation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Recognition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rgbClr val="FF0000"/>
                          </a:solidFill>
                        </a:rPr>
                        <a:t>Self-worth, </a:t>
                      </a:r>
                    </a:p>
                    <a:p>
                      <a:r>
                        <a:rPr lang="en-GB" noProof="0" dirty="0">
                          <a:solidFill>
                            <a:srgbClr val="FF0000"/>
                          </a:solidFill>
                        </a:rPr>
                        <a:t>Self-deployment</a:t>
                      </a:r>
                      <a:r>
                        <a:rPr lang="en-GB" baseline="0" noProof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Wage incentive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6866">
                <a:tc>
                  <a:txBody>
                    <a:bodyPr/>
                    <a:lstStyle/>
                    <a:p>
                      <a:r>
                        <a:rPr lang="en-GB" sz="1600" b="1" noProof="0">
                          <a:solidFill>
                            <a:srgbClr val="00B050"/>
                          </a:solidFill>
                        </a:rPr>
                        <a:t>Expertise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Life experience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rgbClr val="FF0000"/>
                          </a:solidFill>
                        </a:rPr>
                        <a:t>Non-formal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Occupational education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6866">
                <a:tc>
                  <a:txBody>
                    <a:bodyPr/>
                    <a:lstStyle/>
                    <a:p>
                      <a:r>
                        <a:rPr lang="en-GB" sz="1600" b="1" noProof="0" dirty="0" smtClean="0">
                          <a:solidFill>
                            <a:srgbClr val="00B050"/>
                          </a:solidFill>
                        </a:rPr>
                        <a:t>Added values</a:t>
                      </a:r>
                      <a:endParaRPr lang="en-GB" sz="16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 smtClean="0"/>
                        <a:t>Nearness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rgbClr val="FF0000"/>
                          </a:solidFill>
                        </a:rPr>
                        <a:t>Solidarity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Neutral equitable</a:t>
                      </a:r>
                    </a:p>
                    <a:p>
                      <a:pPr algn="ctr"/>
                      <a:r>
                        <a:rPr lang="en-GB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84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2800" y="152400"/>
            <a:ext cx="5105400" cy="900336"/>
          </a:xfrm>
        </p:spPr>
        <p:txBody>
          <a:bodyPr/>
          <a:lstStyle/>
          <a:p>
            <a:r>
              <a:rPr lang="nl-NL" dirty="0"/>
              <a:t>Tasks &amp; </a:t>
            </a:r>
            <a:r>
              <a:rPr lang="nl-NL" dirty="0" err="1"/>
              <a:t>intervention</a:t>
            </a:r>
            <a:r>
              <a:rPr lang="nl-NL" dirty="0"/>
              <a:t> </a:t>
            </a:r>
            <a:r>
              <a:rPr lang="nl-NL" dirty="0" smtClean="0"/>
              <a:t>features of </a:t>
            </a:r>
            <a:r>
              <a:rPr lang="nl-NL" dirty="0" err="1" smtClean="0"/>
              <a:t>volunteering</a:t>
            </a:r>
            <a:r>
              <a:rPr lang="nl-NL" dirty="0" smtClean="0"/>
              <a:t> </a:t>
            </a:r>
            <a:br>
              <a:rPr lang="nl-NL" dirty="0" smtClean="0"/>
            </a:br>
            <a:endParaRPr lang="nl-NL" u="sng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124864"/>
              </p:ext>
            </p:extLst>
          </p:nvPr>
        </p:nvGraphicFramePr>
        <p:xfrm>
          <a:off x="683568" y="1484784"/>
          <a:ext cx="7920880" cy="4824536"/>
        </p:xfrm>
        <a:graphic>
          <a:graphicData uri="http://schemas.openxmlformats.org/drawingml/2006/table">
            <a:tbl>
              <a:tblPr firstRow="1" bandRow="1"/>
              <a:tblGrid>
                <a:gridCol w="3340927"/>
                <a:gridCol w="4579953"/>
              </a:tblGrid>
              <a:tr h="979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Meaningful relations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92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Contextual enrichment</a:t>
                      </a:r>
                      <a:endParaRPr lang="nl-NL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A92F"/>
                    </a:solidFill>
                  </a:tcPr>
                </a:tc>
              </a:tr>
              <a:tr h="3845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6A554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Volunteers are usually experienced as more:</a:t>
                      </a:r>
                      <a:endParaRPr lang="nl-N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6A554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personally involved</a:t>
                      </a:r>
                      <a:endParaRPr lang="nl-N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6A554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informal</a:t>
                      </a:r>
                      <a:endParaRPr lang="nl-N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6A554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equal</a:t>
                      </a:r>
                      <a:endParaRPr lang="nl-N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2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6A554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Volunteers usually offer organizations:</a:t>
                      </a:r>
                      <a:endParaRPr lang="nl-N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6A554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more diversity</a:t>
                      </a:r>
                      <a:endParaRPr lang="nl-N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6A554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bigger network-effect</a:t>
                      </a:r>
                      <a:endParaRPr lang="nl-N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6A554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new ideas / activities</a:t>
                      </a:r>
                      <a:endParaRPr lang="nl-N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6A554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more availability</a:t>
                      </a:r>
                      <a:endParaRPr lang="nl-N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6A5546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more long-term relationships with their clients</a:t>
                      </a:r>
                      <a:endParaRPr lang="nl-NL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2C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845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Set of criteria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defTabSz="1043056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6A5546"/>
                </a:solidFill>
                <a:latin typeface="Arial" pitchFamily="34" charset="0"/>
                <a:cs typeface="Arial" pitchFamily="34" charset="0"/>
              </a:rPr>
              <a:t>High risk of undesirable substitution in </a:t>
            </a:r>
          </a:p>
          <a:p>
            <a:pPr marL="521528" lvl="1" indent="0" defTabSz="1043056" fontAlgn="auto">
              <a:spcAft>
                <a:spcPts val="0"/>
              </a:spcAft>
              <a:buNone/>
            </a:pPr>
            <a:r>
              <a:rPr lang="en-US" sz="2000" b="0" dirty="0">
                <a:solidFill>
                  <a:srgbClr val="6A5546"/>
                </a:solidFill>
                <a:latin typeface="Arial" pitchFamily="34" charset="0"/>
                <a:cs typeface="Arial" pitchFamily="34" charset="0"/>
              </a:rPr>
              <a:t>a volunteer-assisted service delivery organization that belongs to the market or government and where </a:t>
            </a:r>
            <a:r>
              <a:rPr lang="en-US" sz="2000" b="0" u="sng" dirty="0">
                <a:solidFill>
                  <a:srgbClr val="6A5546"/>
                </a:solidFill>
                <a:latin typeface="Arial" pitchFamily="34" charset="0"/>
                <a:cs typeface="Arial" pitchFamily="34" charset="0"/>
              </a:rPr>
              <a:t>cost savings are particularly relevant</a:t>
            </a:r>
            <a:r>
              <a:rPr lang="en-US" sz="2000" b="0" dirty="0">
                <a:solidFill>
                  <a:srgbClr val="6A5546"/>
                </a:solidFill>
                <a:latin typeface="Arial" pitchFamily="34" charset="0"/>
                <a:cs typeface="Arial" pitchFamily="34" charset="0"/>
              </a:rPr>
              <a:t> to that government or, for </a:t>
            </a:r>
            <a:r>
              <a:rPr lang="en-US" sz="2000" b="0" dirty="0" smtClean="0">
                <a:solidFill>
                  <a:srgbClr val="6A5546"/>
                </a:solidFill>
                <a:latin typeface="Arial" pitchFamily="34" charset="0"/>
                <a:cs typeface="Arial" pitchFamily="34" charset="0"/>
              </a:rPr>
              <a:t>example;  hospital, museum </a:t>
            </a:r>
            <a:endParaRPr lang="en-US" sz="2000" b="0" dirty="0">
              <a:solidFill>
                <a:srgbClr val="6A5546"/>
              </a:solidFill>
              <a:latin typeface="Arial" pitchFamily="34" charset="0"/>
              <a:cs typeface="Arial" pitchFamily="34" charset="0"/>
            </a:endParaRPr>
          </a:p>
          <a:p>
            <a:pPr marL="391146" lvl="0" indent="-391146" defTabSz="1043056" fontAlgn="auto">
              <a:spcAft>
                <a:spcPts val="0"/>
              </a:spcAft>
              <a:buFont typeface="Arial" pitchFamily="34" charset="0"/>
              <a:buChar char="•"/>
            </a:pPr>
            <a:endParaRPr lang="en-US" b="0" dirty="0">
              <a:solidFill>
                <a:srgbClr val="6A5546"/>
              </a:solidFill>
              <a:latin typeface="Arial" pitchFamily="34" charset="0"/>
              <a:cs typeface="Arial" pitchFamily="34" charset="0"/>
            </a:endParaRPr>
          </a:p>
          <a:p>
            <a:pPr lvl="0" defTabSz="1043056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6A5546"/>
                </a:solidFill>
                <a:latin typeface="Arial" pitchFamily="34" charset="0"/>
                <a:cs typeface="Arial" pitchFamily="34" charset="0"/>
              </a:rPr>
              <a:t>Low risk of undesirable substitution in</a:t>
            </a:r>
          </a:p>
          <a:p>
            <a:pPr marL="521528" lvl="1" indent="0" defTabSz="1043056" fontAlgn="auto">
              <a:spcAft>
                <a:spcPts val="0"/>
              </a:spcAft>
              <a:buNone/>
            </a:pPr>
            <a:r>
              <a:rPr lang="en-US" sz="2000" b="0" dirty="0">
                <a:solidFill>
                  <a:srgbClr val="6A5546"/>
                </a:solidFill>
                <a:latin typeface="Arial" pitchFamily="34" charset="0"/>
                <a:cs typeface="Arial" pitchFamily="34" charset="0"/>
              </a:rPr>
              <a:t>a volunteer governed or </a:t>
            </a:r>
            <a:r>
              <a:rPr lang="mr-IN" sz="2000" b="0" dirty="0">
                <a:solidFill>
                  <a:srgbClr val="6A5546"/>
                </a:solidFill>
                <a:latin typeface="Arial" pitchFamily="34" charset="0"/>
              </a:rPr>
              <a:t>–</a:t>
            </a:r>
            <a:r>
              <a:rPr lang="en-US" sz="2000" b="0" dirty="0">
                <a:solidFill>
                  <a:srgbClr val="6A5546"/>
                </a:solidFill>
                <a:latin typeface="Arial" pitchFamily="34" charset="0"/>
                <a:cs typeface="Arial" pitchFamily="34" charset="0"/>
              </a:rPr>
              <a:t>organized mutual support organization in which cost reductions are directly beneficial for the volunteer itself. </a:t>
            </a:r>
          </a:p>
          <a:p>
            <a:pPr marL="391146" lvl="0" indent="-391146" defTabSz="1043056" fontAlgn="auto">
              <a:spcAft>
                <a:spcPts val="0"/>
              </a:spcAft>
              <a:buFont typeface="Arial" pitchFamily="34" charset="0"/>
              <a:buChar char="•"/>
            </a:pPr>
            <a:endParaRPr lang="en-US" b="0" dirty="0">
              <a:solidFill>
                <a:srgbClr val="6A5546"/>
              </a:solidFill>
              <a:latin typeface="Arial" pitchFamily="34" charset="0"/>
              <a:cs typeface="Arial" pitchFamily="34" charset="0"/>
            </a:endParaRPr>
          </a:p>
          <a:p>
            <a:pPr lvl="0" defTabSz="1043056"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6A5546"/>
                </a:solidFill>
                <a:latin typeface="Arial" pitchFamily="34" charset="0"/>
                <a:cs typeface="Arial" pitchFamily="34" charset="0"/>
              </a:rPr>
              <a:t>Next to the ‘added value perspective’ self-employment of volunteers could hardly lead to interchangeability and therefore not lead to undesired substitution.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3573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General focus </a:t>
            </a:r>
            <a:br>
              <a:rPr lang="en-GB" dirty="0"/>
            </a:br>
            <a:r>
              <a:rPr lang="en-GB" dirty="0"/>
              <a:t>Paid &lt;&gt; Voluntary</a:t>
            </a:r>
            <a:br>
              <a:rPr lang="en-GB" dirty="0"/>
            </a:br>
            <a:endParaRPr lang="en-GB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2387600"/>
            <a:ext cx="5054600" cy="2997200"/>
          </a:xfrm>
        </p:spPr>
      </p:pic>
      <p:sp>
        <p:nvSpPr>
          <p:cNvPr id="3" name="Tekstvak 2"/>
          <p:cNvSpPr txBox="1"/>
          <p:nvPr/>
        </p:nvSpPr>
        <p:spPr>
          <a:xfrm>
            <a:off x="1238889" y="5517232"/>
            <a:ext cx="6439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Supplementary; “Two engines in a hybrid car”</a:t>
            </a:r>
          </a:p>
        </p:txBody>
      </p:sp>
    </p:spTree>
    <p:extLst>
      <p:ext uri="{BB962C8B-B14F-4D97-AF65-F5344CB8AC3E}">
        <p14:creationId xmlns:p14="http://schemas.microsoft.com/office/powerpoint/2010/main" val="412547751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ヒラギノ角ゴ Pro W3"/>
        <a:cs typeface=""/>
      </a:majorFont>
      <a:minorFont>
        <a:latin typeface="Verdana"/>
        <a:ea typeface="ヒラギノ角ゴ Pro W3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Verdana"/>
        <a:ea typeface="ヒラギノ角ゴ Pro W3"/>
        <a:cs typeface=""/>
      </a:majorFont>
      <a:minorFont>
        <a:latin typeface="Verdana"/>
        <a:ea typeface="ヒラギノ角ゴ Pro W3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powerpointNOV2</Template>
  <TotalTime>0</TotalTime>
  <Words>405</Words>
  <Application>Microsoft Office PowerPoint</Application>
  <PresentationFormat>Bildschirmpräsentation (4:3)</PresentationFormat>
  <Paragraphs>101</Paragraphs>
  <Slides>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Blank Presentation</vt:lpstr>
      <vt:lpstr>2_Blank Presentation</vt:lpstr>
      <vt:lpstr>Substitution or interchangeability between Volunteers vs professionals</vt:lpstr>
      <vt:lpstr>Definitions </vt:lpstr>
      <vt:lpstr>Fact &amp; Figures volunteering in the Netherlands</vt:lpstr>
      <vt:lpstr>Shifting perspective MORE COMPETITION AND TENSION</vt:lpstr>
      <vt:lpstr>Volunteers and professionals  The same task INTERCHANGEABLE </vt:lpstr>
      <vt:lpstr> Volunteering in welfare/care: different values-impact OWN LOGIC &amp; ADDED VALUES  </vt:lpstr>
      <vt:lpstr>Tasks &amp; intervention features of volunteering  </vt:lpstr>
      <vt:lpstr>Set of criteria</vt:lpstr>
      <vt:lpstr>  General focus  Paid &lt;&gt; Voluntary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Vrijwillig dichtbij Transformatie vrijwilligersorganisaties in de zorg</dc:title>
  <dc:creator>j.vanalkemade</dc:creator>
  <cp:lastModifiedBy>Windegger, Markus</cp:lastModifiedBy>
  <cp:revision>153</cp:revision>
  <cp:lastPrinted>2017-10-02T08:07:49Z</cp:lastPrinted>
  <dcterms:created xsi:type="dcterms:W3CDTF">2015-08-18T09:40:56Z</dcterms:created>
  <dcterms:modified xsi:type="dcterms:W3CDTF">2017-10-03T13:42:13Z</dcterms:modified>
</cp:coreProperties>
</file>