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58" r:id="rId4"/>
    <p:sldId id="264" r:id="rId5"/>
    <p:sldId id="265" r:id="rId6"/>
    <p:sldId id="267" r:id="rId7"/>
    <p:sldId id="266" r:id="rId8"/>
    <p:sldId id="260" r:id="rId9"/>
    <p:sldId id="268" r:id="rId10"/>
    <p:sldId id="262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61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9961" autoAdjust="0"/>
    <p:restoredTop sz="94704" autoAdjust="0"/>
  </p:normalViewPr>
  <p:slideViewPr>
    <p:cSldViewPr snapToGrid="0" snapToObjects="1">
      <p:cViewPr varScale="1">
        <p:scale>
          <a:sx n="109" d="100"/>
          <a:sy n="109" d="100"/>
        </p:scale>
        <p:origin x="3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91" d="100"/>
          <a:sy n="91" d="100"/>
        </p:scale>
        <p:origin x="-3672" y="2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5961D-4FF5-4EAC-A73D-4DBB9714F1EC}" type="datetimeFigureOut">
              <a:rPr lang="nb-NO" smtClean="0"/>
              <a:t>03.10.2017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680EE-0ECB-4AE2-820B-C67F220E9EFD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3870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3D14D-108D-DA49-ADF2-20FD4839C7E6}" type="datetimeFigureOut">
              <a:rPr lang="nb-NO" smtClean="0"/>
              <a:t>03.10.2017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F1B15-0B0A-FB4E-95E9-0B5F10908BE3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8025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284663"/>
          </a:xfrm>
        </p:spPr>
        <p:txBody>
          <a:bodyPr/>
          <a:lstStyle/>
          <a:p>
            <a:endParaRPr lang="nb-NO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F1B15-0B0A-FB4E-95E9-0B5F10908BE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1845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>
              <a:solidFill>
                <a:srgbClr val="D2461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F1B15-0B0A-FB4E-95E9-0B5F10908BE3}" type="slidenum">
              <a:rPr lang="nb-NO" smtClean="0"/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12132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065024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F1B15-0B0A-FB4E-95E9-0B5F10908BE3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4326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991282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F1B15-0B0A-FB4E-95E9-0B5F10908BE3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48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F1B15-0B0A-FB4E-95E9-0B5F10908BE3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4113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F1B15-0B0A-FB4E-95E9-0B5F10908BE3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9128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203825" cy="292735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85800" y="4277033"/>
            <a:ext cx="5486400" cy="4291780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F1B15-0B0A-FB4E-95E9-0B5F10908BE3}" type="slidenum">
              <a:rPr lang="nb-NO" smtClean="0"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3624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F1B15-0B0A-FB4E-95E9-0B5F10908BE3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2857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3990975"/>
          </a:xfrm>
        </p:spPr>
        <p:txBody>
          <a:bodyPr/>
          <a:lstStyle/>
          <a:p>
            <a:endParaRPr lang="nb-NO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F1B15-0B0A-FB4E-95E9-0B5F10908BE3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0215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079773"/>
          </a:xfrm>
        </p:spPr>
        <p:txBody>
          <a:bodyPr/>
          <a:lstStyle/>
          <a:p>
            <a:r>
              <a:rPr lang="en-GB" dirty="0"/>
              <a:t> </a:t>
            </a:r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0F1B15-0B0A-FB4E-95E9-0B5F10908BE3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092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168400"/>
            <a:ext cx="12191257" cy="56896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0" y="4534292"/>
            <a:ext cx="9144000" cy="890379"/>
          </a:xfrm>
        </p:spPr>
        <p:txBody>
          <a:bodyPr lIns="360000" anchor="ctr">
            <a:normAutofit/>
          </a:bodyPr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0" y="5424670"/>
            <a:ext cx="9144000" cy="467081"/>
          </a:xfrm>
        </p:spPr>
        <p:txBody>
          <a:bodyPr lIns="360000" rIns="90000" anchor="ctr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85" y="259810"/>
            <a:ext cx="2051873" cy="62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7978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Volunteering in Europe, Vienna 05.10.2017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5B03-EF36-E640-AC01-217201FB9E29}" type="slidenum">
              <a:rPr lang="nb-NO" smtClean="0"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514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Volunteering in Europe, Vienna 05.10.2017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5B03-EF36-E640-AC01-217201FB9E29}" type="slidenum">
              <a:rPr lang="nb-NO" smtClean="0"/>
              <a:t>‹Nr.›</a:t>
            </a:fld>
            <a:endParaRPr lang="nb-NO"/>
          </a:p>
        </p:txBody>
      </p:sp>
      <p:sp>
        <p:nvSpPr>
          <p:cNvPr id="10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404594"/>
            <a:ext cx="5181600" cy="4772369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11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404594"/>
            <a:ext cx="5181600" cy="4772369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92564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bbel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>
              <a:defRPr sz="2599" b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0"/>
          </p:nvPr>
        </p:nvSpPr>
        <p:spPr>
          <a:xfrm>
            <a:off x="480485" y="1177925"/>
            <a:ext cx="5664200" cy="302008"/>
          </a:xfrm>
          <a:solidFill>
            <a:schemeClr val="accent1"/>
          </a:solidFill>
        </p:spPr>
        <p:txBody>
          <a:bodyPr lIns="72000" rIns="72000" bIns="28800" anchor="b">
            <a:noAutofit/>
          </a:bodyPr>
          <a:lstStyle>
            <a:lvl1pPr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1"/>
          </p:nvPr>
        </p:nvSpPr>
        <p:spPr>
          <a:xfrm>
            <a:off x="480003" y="1479973"/>
            <a:ext cx="5664684" cy="4804926"/>
          </a:xfrm>
          <a:solidFill>
            <a:schemeClr val="tx2">
              <a:lumMod val="20000"/>
              <a:lumOff val="80000"/>
            </a:schemeClr>
          </a:solidFill>
        </p:spPr>
        <p:txBody>
          <a:bodyPr vert="horz" lIns="72000" tIns="36000" rIns="72000" bIns="36000" rtlCol="0">
            <a:noAutofit/>
          </a:bodyPr>
          <a:lstStyle>
            <a:lvl1pPr marL="177747" indent="-177747" algn="l" defTabSz="457063" rtl="0" eaLnBrk="1" latinLnBrk="0" hangingPunct="1">
              <a:spcBef>
                <a:spcPct val="20000"/>
              </a:spcBef>
              <a:buClr>
                <a:schemeClr val="accent1"/>
              </a:buClr>
              <a:buSzPct val="125000"/>
              <a:buChar char="•"/>
              <a:defRPr lang="nb-NO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7081" indent="-174573" algn="l" defTabSz="457063" rtl="0" eaLnBrk="1" latinLnBrk="0" hangingPunct="1">
              <a:spcBef>
                <a:spcPct val="20000"/>
              </a:spcBef>
              <a:buClr>
                <a:schemeClr val="accent1"/>
              </a:buClr>
              <a:buSzPct val="125000"/>
              <a:buFont typeface="Arial" pitchFamily="34" charset="0"/>
              <a:buChar char="•"/>
              <a:defRPr lang="nb-NO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9588" indent="-182508" algn="l" defTabSz="457063" rtl="0" eaLnBrk="1" latinLnBrk="0" hangingPunct="1">
              <a:spcBef>
                <a:spcPct val="20000"/>
              </a:spcBef>
              <a:buClr>
                <a:schemeClr val="accent1"/>
              </a:buClr>
              <a:buSzPct val="125000"/>
              <a:buChar char="•"/>
              <a:defRPr lang="nb-NO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4161" indent="-174573" algn="l" defTabSz="457063" rtl="0" eaLnBrk="1" latinLnBrk="0" hangingPunct="1">
              <a:spcBef>
                <a:spcPct val="20000"/>
              </a:spcBef>
              <a:buClr>
                <a:schemeClr val="accent1"/>
              </a:buClr>
              <a:buSzPct val="125000"/>
              <a:buFont typeface="Arial" pitchFamily="34" charset="0"/>
              <a:buChar char="•"/>
              <a:defRPr lang="nb-NO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96669" indent="-182508" algn="l" defTabSz="457063" rtl="0" eaLnBrk="1" latinLnBrk="0" hangingPunct="1">
              <a:spcBef>
                <a:spcPct val="20000"/>
              </a:spcBef>
              <a:buClr>
                <a:schemeClr val="accent1"/>
              </a:buClr>
              <a:buSzPct val="125000"/>
              <a:buFont typeface="Arial" pitchFamily="34" charset="0"/>
              <a:buChar char="•"/>
              <a:defRPr lang="nb-NO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2"/>
          </p:nvPr>
        </p:nvSpPr>
        <p:spPr>
          <a:xfrm>
            <a:off x="6206400" y="1177931"/>
            <a:ext cx="5664000" cy="301625"/>
          </a:xfrm>
          <a:solidFill>
            <a:schemeClr val="accent1"/>
          </a:solidFill>
        </p:spPr>
        <p:txBody>
          <a:bodyPr vert="horz" lIns="72000" tIns="0" rIns="72000" bIns="28800" rtlCol="0" anchor="b">
            <a:noAutofit/>
          </a:bodyPr>
          <a:lstStyle>
            <a:lvl1pPr>
              <a:buNone/>
              <a:defRPr lang="nb-NO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797" lvl="0" indent="-342797" algn="l" defTabSz="457063" rtl="0" eaLnBrk="1" latinLnBrk="0" hangingPunct="1">
              <a:spcBef>
                <a:spcPct val="20000"/>
              </a:spcBef>
            </a:pPr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/>
          </p:nvPr>
        </p:nvSpPr>
        <p:spPr>
          <a:xfrm>
            <a:off x="6206400" y="1479555"/>
            <a:ext cx="5664000" cy="4805363"/>
          </a:xfrm>
          <a:solidFill>
            <a:schemeClr val="tx2">
              <a:lumMod val="20000"/>
              <a:lumOff val="80000"/>
            </a:schemeClr>
          </a:solidFill>
        </p:spPr>
        <p:txBody>
          <a:bodyPr vert="horz" lIns="72000" tIns="36000" rIns="72000" bIns="36000" rtlCol="0">
            <a:noAutofit/>
          </a:bodyPr>
          <a:lstStyle>
            <a:lvl1pPr marL="177747" indent="-177747" algn="l" defTabSz="457063" rtl="0" eaLnBrk="1" latinLnBrk="0" hangingPunct="1">
              <a:spcBef>
                <a:spcPct val="20000"/>
              </a:spcBef>
              <a:buClr>
                <a:schemeClr val="accent1"/>
              </a:buClr>
              <a:buSzPct val="125000"/>
              <a:buChar char="•"/>
              <a:defRPr lang="nb-NO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5493" indent="-177747" algn="l" defTabSz="457063" rtl="0" eaLnBrk="1" latinLnBrk="0" hangingPunct="1">
              <a:spcBef>
                <a:spcPct val="20000"/>
              </a:spcBef>
              <a:buClr>
                <a:schemeClr val="accent1"/>
              </a:buClr>
              <a:buSzPct val="125000"/>
              <a:buChar char="•"/>
              <a:defRPr lang="nb-NO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653" indent="-176160" algn="l" defTabSz="457063" rtl="0" eaLnBrk="1" latinLnBrk="0" hangingPunct="1">
              <a:spcBef>
                <a:spcPct val="20000"/>
              </a:spcBef>
              <a:buClr>
                <a:schemeClr val="accent1"/>
              </a:buClr>
              <a:buSzPct val="125000"/>
              <a:buChar char="•"/>
              <a:defRPr lang="nb-NO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4622" indent="-177747" algn="l" defTabSz="457063" rtl="0" eaLnBrk="1" latinLnBrk="0" hangingPunct="1">
              <a:spcBef>
                <a:spcPct val="20000"/>
              </a:spcBef>
              <a:buClr>
                <a:schemeClr val="accent1"/>
              </a:buClr>
              <a:buSzPct val="125000"/>
              <a:buChar char="•"/>
              <a:defRPr lang="nb-NO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2368" indent="-177747" algn="l" defTabSz="457063" rtl="0" eaLnBrk="1" latinLnBrk="0" hangingPunct="1">
              <a:spcBef>
                <a:spcPct val="20000"/>
              </a:spcBef>
              <a:buClr>
                <a:schemeClr val="accent1"/>
              </a:buClr>
              <a:buSzPct val="125000"/>
              <a:buChar char="•"/>
              <a:defRPr lang="nb-NO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lysbildenummer 22"/>
          <p:cNvSpPr>
            <a:spLocks noGrp="1"/>
          </p:cNvSpPr>
          <p:nvPr>
            <p:ph type="sldNum" sz="quarter" idx="36"/>
          </p:nvPr>
        </p:nvSpPr>
        <p:spPr>
          <a:xfrm>
            <a:off x="480000" y="6569599"/>
            <a:ext cx="476126" cy="262210"/>
          </a:xfrm>
          <a:prstGeom prst="rect">
            <a:avLst/>
          </a:prstGeom>
        </p:spPr>
        <p:txBody>
          <a:bodyPr lIns="0" tIns="36000" rIns="0" bIns="36000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F203537-7269-404A-939E-C208FF66FB45}" type="slidenum">
              <a:rPr lang="en-US" smtClean="0"/>
              <a:pPr>
                <a:defRPr/>
              </a:pPr>
              <a:t>‹Nr.›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64522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404594"/>
            <a:ext cx="10515600" cy="4772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830487" y="6356350"/>
            <a:ext cx="11217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D24617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364182" y="6356350"/>
            <a:ext cx="58450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D24617"/>
                </a:solidFill>
              </a:defRPr>
            </a:lvl1pPr>
          </a:lstStyle>
          <a:p>
            <a:r>
              <a:rPr lang="en-US" smtClean="0"/>
              <a:t>Volunteering in Europe, Vienna 05.10.2017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0520312" y="6356350"/>
            <a:ext cx="8334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D24617"/>
                </a:solidFill>
              </a:defRPr>
            </a:lvl1pPr>
          </a:lstStyle>
          <a:p>
            <a:fld id="{B79A5B03-EF36-E640-AC01-217201FB9E29}" type="slidenum">
              <a:rPr lang="nb-NO" smtClean="0"/>
              <a:pPr/>
              <a:t>‹Nr.›</a:t>
            </a:fld>
            <a:endParaRPr lang="nb-NO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5" y="6356350"/>
            <a:ext cx="1250970" cy="38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07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D2461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hanne.christensen@kompetansenorge.no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ompetansenorge.no/English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 smtClean="0"/>
              <a:t>Making</a:t>
            </a:r>
            <a:r>
              <a:rPr lang="nb-NO" dirty="0" smtClean="0"/>
              <a:t> </a:t>
            </a:r>
            <a:r>
              <a:rPr lang="nb-NO" dirty="0" err="1" smtClean="0"/>
              <a:t>learning</a:t>
            </a:r>
            <a:r>
              <a:rPr lang="nb-NO" dirty="0" smtClean="0"/>
              <a:t> visible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Panel 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1373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Contact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Hanne Christensen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chemeClr val="tx1"/>
                </a:solidFill>
              </a:rPr>
              <a:t>Senior Adviser</a:t>
            </a:r>
            <a:endParaRPr lang="nb-NO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GB" b="1" dirty="0" smtClean="0"/>
              <a:t>Skills Norway</a:t>
            </a:r>
            <a:endParaRPr lang="nb-NO" u="sng" dirty="0" smtClean="0">
              <a:hlinkClick r:id="rId3"/>
            </a:endParaRPr>
          </a:p>
          <a:p>
            <a:pPr marL="0" indent="0" algn="ctr">
              <a:buNone/>
            </a:pPr>
            <a:endParaRPr lang="en-GB" u="sng" dirty="0" smtClean="0">
              <a:hlinkClick r:id="rId3"/>
            </a:endParaRPr>
          </a:p>
          <a:p>
            <a:pPr marL="0" indent="0" algn="ctr">
              <a:buNone/>
            </a:pPr>
            <a:endParaRPr lang="en-GB" u="sng" dirty="0">
              <a:hlinkClick r:id="rId3"/>
            </a:endParaRPr>
          </a:p>
          <a:p>
            <a:pPr marL="0" indent="0" algn="ctr">
              <a:buNone/>
            </a:pPr>
            <a:r>
              <a:rPr lang="en-GB" u="sng" dirty="0" smtClean="0">
                <a:hlinkClick r:id="rId3"/>
              </a:rPr>
              <a:t>hanne.christensen@kompetansenorge.no</a:t>
            </a:r>
            <a:endParaRPr lang="nb-NO" dirty="0" smtClean="0"/>
          </a:p>
          <a:p>
            <a:pPr marL="0" indent="0" algn="ctr">
              <a:buNone/>
            </a:pPr>
            <a:endParaRPr lang="nb-NO" dirty="0">
              <a:hlinkClick r:id="rId4"/>
            </a:endParaRPr>
          </a:p>
          <a:p>
            <a:pPr marL="0" indent="0" algn="ctr">
              <a:buNone/>
            </a:pPr>
            <a:r>
              <a:rPr lang="en-GB" u="sng" dirty="0" smtClean="0">
                <a:hlinkClick r:id="rId4"/>
              </a:rPr>
              <a:t>Skills Norway website</a:t>
            </a:r>
            <a:endParaRPr lang="en-GB" u="sng" dirty="0" smtClean="0"/>
          </a:p>
          <a:p>
            <a:pPr marL="0" indent="0" algn="ctr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Volunteering in Europe, Vienna 05.10.2017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5B03-EF36-E640-AC01-217201FB9E29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082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2012 </a:t>
            </a:r>
            <a:r>
              <a:rPr lang="nb-NO" dirty="0" err="1" smtClean="0"/>
              <a:t>Recommendation</a:t>
            </a: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Volunteering in Europe, Vienna 05.10.2017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5B03-EF36-E640-AC01-217201FB9E29}" type="slidenum">
              <a:rPr lang="nb-NO" smtClean="0"/>
              <a:t>2</a:t>
            </a:fld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sz="half" idx="1"/>
          </p:nvPr>
        </p:nvSpPr>
        <p:spPr>
          <a:xfrm>
            <a:off x="838200" y="1404594"/>
            <a:ext cx="4963510" cy="4772369"/>
          </a:xfrm>
        </p:spPr>
        <p:txBody>
          <a:bodyPr/>
          <a:lstStyle/>
          <a:p>
            <a:pPr marL="0" indent="0">
              <a:buNone/>
            </a:pPr>
            <a:r>
              <a:rPr lang="nb-NO" dirty="0" err="1" smtClean="0"/>
              <a:t>What</a:t>
            </a:r>
            <a:r>
              <a:rPr lang="nb-NO" dirty="0" smtClean="0"/>
              <a:t> is </a:t>
            </a:r>
            <a:r>
              <a:rPr lang="nb-NO" dirty="0" err="1" smtClean="0"/>
              <a:t>validation</a:t>
            </a:r>
            <a:r>
              <a:rPr lang="nb-NO" dirty="0" smtClean="0"/>
              <a:t>?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en-GB" dirty="0"/>
              <a:t>“a process of confirmation by an </a:t>
            </a:r>
            <a:r>
              <a:rPr lang="en-GB" b="1" dirty="0"/>
              <a:t>authorised</a:t>
            </a:r>
            <a:r>
              <a:rPr lang="en-GB" dirty="0"/>
              <a:t> body that an individual has acquired </a:t>
            </a:r>
            <a:r>
              <a:rPr lang="en-GB" b="1" dirty="0"/>
              <a:t>learning outcomes</a:t>
            </a:r>
            <a:r>
              <a:rPr lang="en-GB" dirty="0"/>
              <a:t> measured against a relevant </a:t>
            </a:r>
            <a:r>
              <a:rPr lang="en-GB" b="1" dirty="0"/>
              <a:t>standard</a:t>
            </a:r>
            <a:r>
              <a:rPr lang="en-GB" dirty="0" smtClean="0"/>
              <a:t>”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No focus on where or how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sz="half" idx="2"/>
          </p:nvPr>
        </p:nvSpPr>
        <p:spPr>
          <a:xfrm>
            <a:off x="6608379" y="1434616"/>
            <a:ext cx="5044966" cy="4772369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How </a:t>
            </a:r>
            <a:r>
              <a:rPr lang="nb-NO" dirty="0" err="1" smtClean="0"/>
              <a:t>can</a:t>
            </a:r>
            <a:r>
              <a:rPr lang="nb-NO" dirty="0" smtClean="0"/>
              <a:t> systems be </a:t>
            </a:r>
            <a:r>
              <a:rPr lang="nb-NO" dirty="0" err="1" smtClean="0"/>
              <a:t>developed</a:t>
            </a:r>
            <a:r>
              <a:rPr lang="nb-NO" dirty="0" smtClean="0"/>
              <a:t>?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The </a:t>
            </a:r>
            <a:r>
              <a:rPr lang="nb-NO" dirty="0" err="1" smtClean="0"/>
              <a:t>four</a:t>
            </a:r>
            <a:r>
              <a:rPr lang="nb-NO" dirty="0" smtClean="0"/>
              <a:t> stages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The </a:t>
            </a:r>
            <a:r>
              <a:rPr lang="nb-NO" dirty="0" err="1" smtClean="0"/>
              <a:t>ten</a:t>
            </a:r>
            <a:r>
              <a:rPr lang="nb-NO" dirty="0" smtClean="0"/>
              <a:t> </a:t>
            </a:r>
            <a:r>
              <a:rPr lang="nb-NO" dirty="0" err="1" smtClean="0"/>
              <a:t>principles</a:t>
            </a:r>
            <a:endParaRPr lang="nb-NO" dirty="0" smtClean="0"/>
          </a:p>
          <a:p>
            <a:endParaRPr lang="nb-NO" dirty="0"/>
          </a:p>
          <a:p>
            <a:r>
              <a:rPr lang="nb-NO" dirty="0" smtClean="0"/>
              <a:t>To </a:t>
            </a:r>
            <a:r>
              <a:rPr lang="nb-NO" dirty="0" err="1" smtClean="0"/>
              <a:t>get</a:t>
            </a:r>
            <a:r>
              <a:rPr lang="nb-NO" dirty="0" smtClean="0"/>
              <a:t> </a:t>
            </a:r>
            <a:r>
              <a:rPr lang="nb-NO" dirty="0" err="1" smtClean="0"/>
              <a:t>validation</a:t>
            </a:r>
            <a:r>
              <a:rPr lang="nb-NO" dirty="0" smtClean="0"/>
              <a:t>, and/or to </a:t>
            </a:r>
            <a:r>
              <a:rPr lang="nb-NO" dirty="0" err="1" smtClean="0"/>
              <a:t>obtain</a:t>
            </a:r>
            <a:r>
              <a:rPr lang="nb-NO" dirty="0" smtClean="0"/>
              <a:t> a full or part </a:t>
            </a:r>
            <a:r>
              <a:rPr lang="nb-NO" dirty="0" err="1" smtClean="0"/>
              <a:t>qualification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9278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four</a:t>
            </a:r>
            <a:r>
              <a:rPr lang="nb-NO" dirty="0" smtClean="0"/>
              <a:t> stages</a:t>
            </a:r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Volunteering in Europe, Vienna 05.10.2017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5B03-EF36-E640-AC01-217201FB9E29}" type="slidenum">
              <a:rPr lang="nb-NO" smtClean="0"/>
              <a:t>3</a:t>
            </a:fld>
            <a:endParaRPr lang="nb-NO"/>
          </a:p>
        </p:txBody>
      </p:sp>
      <p:pic>
        <p:nvPicPr>
          <p:cNvPr id="5" name="Picture 2"/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199" y="1876213"/>
            <a:ext cx="10398551" cy="233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lassholder for innhold 7"/>
          <p:cNvSpPr>
            <a:spLocks noGrp="1"/>
          </p:cNvSpPr>
          <p:nvPr>
            <p:ph sz="half" idx="2"/>
          </p:nvPr>
        </p:nvSpPr>
        <p:spPr>
          <a:xfrm>
            <a:off x="1385740" y="4536541"/>
            <a:ext cx="9968059" cy="11973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>
                <a:sym typeface="Wingdings" panose="05000000000000000000" pitchFamily="2" charset="2"/>
              </a:rPr>
              <a:t> </a:t>
            </a:r>
            <a:r>
              <a:rPr lang="nb-NO" dirty="0" smtClean="0"/>
              <a:t> </a:t>
            </a:r>
            <a:r>
              <a:rPr lang="nb-NO" dirty="0" err="1" smtClean="0"/>
              <a:t>Flexible</a:t>
            </a:r>
            <a:r>
              <a:rPr lang="nb-NO" dirty="0" smtClean="0"/>
              <a:t> 				</a:t>
            </a:r>
            <a:r>
              <a:rPr lang="nb-NO" dirty="0" smtClean="0">
                <a:sym typeface="Wingdings" panose="05000000000000000000" pitchFamily="2" charset="2"/>
              </a:rPr>
              <a:t></a:t>
            </a:r>
            <a:r>
              <a:rPr lang="nb-NO" dirty="0" err="1" smtClean="0"/>
              <a:t>Learner-centred</a:t>
            </a:r>
            <a:r>
              <a:rPr lang="nb-NO" dirty="0" smtClean="0"/>
              <a:t> and </a:t>
            </a:r>
            <a:r>
              <a:rPr lang="nb-NO" dirty="0" err="1" smtClean="0"/>
              <a:t>learner</a:t>
            </a:r>
            <a:r>
              <a:rPr lang="nb-NO" dirty="0" smtClean="0"/>
              <a:t>-driven</a:t>
            </a:r>
          </a:p>
        </p:txBody>
      </p:sp>
    </p:spTree>
    <p:extLst>
      <p:ext uri="{BB962C8B-B14F-4D97-AF65-F5344CB8AC3E}">
        <p14:creationId xmlns:p14="http://schemas.microsoft.com/office/powerpoint/2010/main" val="322292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principles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Links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NQFs</a:t>
            </a:r>
            <a:endParaRPr lang="nb-NO" dirty="0" smtClean="0"/>
          </a:p>
          <a:p>
            <a:r>
              <a:rPr lang="nb-NO" dirty="0" err="1" smtClean="0"/>
              <a:t>Provision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information</a:t>
            </a:r>
            <a:r>
              <a:rPr lang="nb-NO" dirty="0" smtClean="0"/>
              <a:t>, </a:t>
            </a:r>
            <a:r>
              <a:rPr lang="nb-NO" dirty="0" err="1" smtClean="0"/>
              <a:t>guidance</a:t>
            </a:r>
            <a:r>
              <a:rPr lang="nb-NO" dirty="0" smtClean="0"/>
              <a:t> and </a:t>
            </a:r>
            <a:r>
              <a:rPr lang="nb-NO" dirty="0" err="1" smtClean="0"/>
              <a:t>counselling</a:t>
            </a:r>
            <a:endParaRPr lang="nb-NO" dirty="0" smtClean="0"/>
          </a:p>
          <a:p>
            <a:r>
              <a:rPr lang="nb-NO" dirty="0" err="1" smtClean="0"/>
              <a:t>Targeting</a:t>
            </a:r>
            <a:r>
              <a:rPr lang="nb-NO" dirty="0" smtClean="0"/>
              <a:t> </a:t>
            </a:r>
            <a:r>
              <a:rPr lang="nb-NO" dirty="0" err="1" smtClean="0"/>
              <a:t>disadvantaged</a:t>
            </a:r>
            <a:r>
              <a:rPr lang="nb-NO" dirty="0" smtClean="0"/>
              <a:t> </a:t>
            </a:r>
            <a:r>
              <a:rPr lang="nb-NO" dirty="0" err="1" smtClean="0"/>
              <a:t>groups</a:t>
            </a:r>
            <a:endParaRPr lang="nb-NO" dirty="0" smtClean="0"/>
          </a:p>
          <a:p>
            <a:r>
              <a:rPr lang="nb-NO" dirty="0" err="1" smtClean="0"/>
              <a:t>Compliance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agreed</a:t>
            </a:r>
            <a:r>
              <a:rPr lang="nb-NO" dirty="0" smtClean="0"/>
              <a:t> standards – «</a:t>
            </a:r>
            <a:r>
              <a:rPr lang="en-US" dirty="0" smtClean="0"/>
              <a:t>either </a:t>
            </a:r>
            <a:r>
              <a:rPr lang="en-US" dirty="0"/>
              <a:t>the same as, or equivalent to, the standards for qualifications obtained through formal education </a:t>
            </a:r>
            <a:r>
              <a:rPr lang="en-US" dirty="0" err="1" smtClean="0"/>
              <a:t>programmes</a:t>
            </a:r>
            <a:r>
              <a:rPr lang="en-US" dirty="0" smtClean="0"/>
              <a:t>” 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Volunteering in Europe, Vienna 05.10.2017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5B03-EF36-E640-AC01-217201FB9E2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322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Channels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influence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err="1" smtClean="0"/>
              <a:t>Recommendation</a:t>
            </a:r>
            <a:r>
              <a:rPr lang="nb-NO" dirty="0" smtClean="0"/>
              <a:t>:</a:t>
            </a:r>
          </a:p>
          <a:p>
            <a:r>
              <a:rPr lang="nb-NO" b="1" dirty="0" smtClean="0"/>
              <a:t>All relevant stakeholders </a:t>
            </a:r>
            <a:r>
              <a:rPr lang="nb-NO" dirty="0" err="1" smtClean="0"/>
              <a:t>should</a:t>
            </a:r>
            <a:r>
              <a:rPr lang="nb-NO" dirty="0" smtClean="0"/>
              <a:t> be </a:t>
            </a:r>
            <a:r>
              <a:rPr lang="nb-NO" dirty="0" err="1" smtClean="0"/>
              <a:t>involved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development</a:t>
            </a:r>
            <a:r>
              <a:rPr lang="nb-NO" dirty="0" smtClean="0"/>
              <a:t> and </a:t>
            </a:r>
            <a:r>
              <a:rPr lang="nb-NO" dirty="0" err="1" smtClean="0"/>
              <a:t>implementation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validation</a:t>
            </a:r>
            <a:r>
              <a:rPr lang="nb-NO" dirty="0" smtClean="0"/>
              <a:t> </a:t>
            </a:r>
            <a:r>
              <a:rPr lang="nb-NO" dirty="0" err="1" smtClean="0"/>
              <a:t>arangements</a:t>
            </a:r>
            <a:r>
              <a:rPr lang="nb-NO" dirty="0" smtClean="0"/>
              <a:t>.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/>
              <a:t>+ </a:t>
            </a:r>
            <a:r>
              <a:rPr lang="nb-NO" dirty="0" err="1" smtClean="0"/>
              <a:t>Local</a:t>
            </a:r>
            <a:r>
              <a:rPr lang="nb-NO" dirty="0" smtClean="0"/>
              <a:t> </a:t>
            </a:r>
            <a:r>
              <a:rPr lang="nb-NO" dirty="0" err="1" smtClean="0"/>
              <a:t>participation</a:t>
            </a:r>
            <a:r>
              <a:rPr lang="nb-NO" dirty="0" smtClean="0"/>
              <a:t>!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Volunteering in Europe, Vienna 05.10.2017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5B03-EF36-E640-AC01-217201FB9E29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472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European Inventory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Monitoring</a:t>
            </a:r>
            <a:r>
              <a:rPr lang="nb-NO" dirty="0" smtClean="0"/>
              <a:t> progress and providing an </a:t>
            </a:r>
            <a:r>
              <a:rPr lang="nb-NO" dirty="0" err="1" smtClean="0"/>
              <a:t>overview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validation</a:t>
            </a:r>
            <a:r>
              <a:rPr lang="nb-NO" dirty="0" smtClean="0"/>
              <a:t> </a:t>
            </a:r>
            <a:r>
              <a:rPr lang="nb-NO" dirty="0" err="1" smtClean="0"/>
              <a:t>across</a:t>
            </a:r>
            <a:r>
              <a:rPr lang="nb-NO" dirty="0" smtClean="0"/>
              <a:t> Europe</a:t>
            </a:r>
          </a:p>
          <a:p>
            <a:r>
              <a:rPr lang="nb-NO" dirty="0" smtClean="0"/>
              <a:t>2016 </a:t>
            </a:r>
            <a:r>
              <a:rPr lang="nb-NO" dirty="0" err="1" smtClean="0"/>
              <a:t>update</a:t>
            </a:r>
            <a:endParaRPr lang="nb-NO" dirty="0" smtClean="0"/>
          </a:p>
          <a:p>
            <a:r>
              <a:rPr lang="nb-NO" dirty="0" err="1" smtClean="0"/>
              <a:t>Looking</a:t>
            </a:r>
            <a:r>
              <a:rPr lang="nb-NO" dirty="0" smtClean="0"/>
              <a:t> at </a:t>
            </a:r>
            <a:r>
              <a:rPr lang="nb-NO" dirty="0" err="1" smtClean="0"/>
              <a:t>three</a:t>
            </a:r>
            <a:r>
              <a:rPr lang="nb-NO" dirty="0" smtClean="0"/>
              <a:t> </a:t>
            </a:r>
            <a:r>
              <a:rPr lang="nb-NO" dirty="0" err="1" smtClean="0"/>
              <a:t>broad</a:t>
            </a:r>
            <a:r>
              <a:rPr lang="nb-NO" dirty="0" smtClean="0"/>
              <a:t> </a:t>
            </a:r>
            <a:r>
              <a:rPr lang="nb-NO" dirty="0" err="1" smtClean="0"/>
              <a:t>sectors</a:t>
            </a:r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err="1" smtClean="0">
                <a:solidFill>
                  <a:schemeClr val="tx1"/>
                </a:solidFill>
              </a:rPr>
              <a:t>Validation</a:t>
            </a:r>
            <a:r>
              <a:rPr lang="nb-NO" dirty="0" smtClean="0">
                <a:solidFill>
                  <a:schemeClr val="tx1"/>
                </a:solidFill>
              </a:rPr>
              <a:t> arrangements </a:t>
            </a:r>
            <a:r>
              <a:rPr lang="nb-NO" dirty="0" err="1" smtClean="0">
                <a:solidFill>
                  <a:schemeClr val="tx1"/>
                </a:solidFill>
              </a:rPr>
              <a:t>are</a:t>
            </a:r>
            <a:r>
              <a:rPr lang="nb-NO" dirty="0" smtClean="0">
                <a:solidFill>
                  <a:schemeClr val="tx1"/>
                </a:solidFill>
              </a:rPr>
              <a:t> in </a:t>
            </a:r>
            <a:r>
              <a:rPr lang="nb-NO" dirty="0" err="1" smtClean="0">
                <a:solidFill>
                  <a:schemeClr val="tx1"/>
                </a:solidFill>
              </a:rPr>
              <a:t>place</a:t>
            </a:r>
            <a:r>
              <a:rPr lang="nb-NO" dirty="0" smtClean="0">
                <a:solidFill>
                  <a:schemeClr val="tx1"/>
                </a:solidFill>
              </a:rPr>
              <a:t> in at </a:t>
            </a:r>
            <a:r>
              <a:rPr lang="nb-NO" dirty="0" err="1" smtClean="0">
                <a:solidFill>
                  <a:schemeClr val="tx1"/>
                </a:solidFill>
              </a:rPr>
              <a:t>least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err="1" smtClean="0">
                <a:solidFill>
                  <a:schemeClr val="tx1"/>
                </a:solidFill>
              </a:rPr>
              <a:t>one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  <a:r>
              <a:rPr lang="nb-NO" dirty="0" err="1" smtClean="0">
                <a:solidFill>
                  <a:schemeClr val="tx1"/>
                </a:solidFill>
              </a:rPr>
              <a:t>sector</a:t>
            </a:r>
            <a:r>
              <a:rPr lang="nb-NO" dirty="0" smtClean="0">
                <a:solidFill>
                  <a:schemeClr val="tx1"/>
                </a:solidFill>
              </a:rPr>
              <a:t> in </a:t>
            </a:r>
            <a:r>
              <a:rPr lang="nb-NO" dirty="0" err="1" smtClean="0">
                <a:solidFill>
                  <a:schemeClr val="tx1"/>
                </a:solidFill>
              </a:rPr>
              <a:t>almost</a:t>
            </a:r>
            <a:r>
              <a:rPr lang="nb-NO" dirty="0" smtClean="0">
                <a:solidFill>
                  <a:schemeClr val="tx1"/>
                </a:solidFill>
              </a:rPr>
              <a:t> all European </a:t>
            </a:r>
            <a:r>
              <a:rPr lang="nb-NO" dirty="0" err="1" smtClean="0">
                <a:solidFill>
                  <a:schemeClr val="tx1"/>
                </a:solidFill>
              </a:rPr>
              <a:t>countries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Volunteering in Europe, Vienna 05.10.2017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5B03-EF36-E640-AC01-217201FB9E29}" type="slidenum">
              <a:rPr lang="nb-NO" smtClean="0"/>
              <a:t>6</a:t>
            </a:fld>
            <a:endParaRPr lang="nb-NO"/>
          </a:p>
        </p:txBody>
      </p:sp>
      <p:sp>
        <p:nvSpPr>
          <p:cNvPr id="8" name="Venstrebuet pil 7"/>
          <p:cNvSpPr/>
          <p:nvPr/>
        </p:nvSpPr>
        <p:spPr>
          <a:xfrm rot="20853933">
            <a:off x="6272574" y="2160592"/>
            <a:ext cx="1749670" cy="2193176"/>
          </a:xfrm>
          <a:prstGeom prst="curved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3449" y="2287865"/>
            <a:ext cx="280035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80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Volunteering in Europe, Vienna 05.10.2017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5B03-EF36-E640-AC01-217201FB9E29}" type="slidenum">
              <a:rPr lang="nb-NO" smtClean="0"/>
              <a:t>7</a:t>
            </a:fld>
            <a:endParaRPr lang="nb-NO"/>
          </a:p>
        </p:txBody>
      </p:sp>
      <p:pic>
        <p:nvPicPr>
          <p:cNvPr id="6" name="Picture 1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018" y="809446"/>
            <a:ext cx="9323294" cy="473465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ktangel 6"/>
          <p:cNvSpPr/>
          <p:nvPr/>
        </p:nvSpPr>
        <p:spPr>
          <a:xfrm>
            <a:off x="1197018" y="5680647"/>
            <a:ext cx="36599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i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The 2016 European Inventory</a:t>
            </a:r>
            <a:endParaRPr lang="nb-NO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02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Users and </a:t>
            </a:r>
            <a:r>
              <a:rPr lang="nb-NO" dirty="0" err="1" smtClean="0"/>
              <a:t>potential</a:t>
            </a:r>
            <a:r>
              <a:rPr lang="nb-NO" dirty="0" smtClean="0"/>
              <a:t> </a:t>
            </a:r>
            <a:r>
              <a:rPr lang="nb-NO" dirty="0" err="1" smtClean="0"/>
              <a:t>users</a:t>
            </a:r>
            <a:r>
              <a:rPr lang="nb-NO" dirty="0" smtClean="0"/>
              <a:t> (3rd </a:t>
            </a:r>
            <a:r>
              <a:rPr lang="nb-NO" dirty="0" err="1" smtClean="0"/>
              <a:t>sector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8" name="Plassholder for inn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Main </a:t>
            </a:r>
            <a:r>
              <a:rPr lang="nb-NO" dirty="0" err="1" smtClean="0"/>
              <a:t>users</a:t>
            </a:r>
            <a:r>
              <a:rPr lang="nb-NO" dirty="0" smtClean="0"/>
              <a:t>: Young </a:t>
            </a:r>
            <a:r>
              <a:rPr lang="nb-NO" dirty="0" err="1" smtClean="0"/>
              <a:t>people</a:t>
            </a:r>
            <a:r>
              <a:rPr lang="nb-NO" dirty="0" smtClean="0"/>
              <a:t> and </a:t>
            </a:r>
            <a:r>
              <a:rPr lang="nb-NO" dirty="0" err="1" smtClean="0"/>
              <a:t>volunteers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err="1" smtClean="0"/>
              <a:t>Recommendation</a:t>
            </a:r>
            <a:r>
              <a:rPr lang="nb-NO" dirty="0" smtClean="0"/>
              <a:t>: </a:t>
            </a:r>
            <a:r>
              <a:rPr lang="nb-NO" dirty="0" err="1" smtClean="0"/>
              <a:t>Disadvantaged</a:t>
            </a:r>
            <a:r>
              <a:rPr lang="nb-NO" dirty="0" smtClean="0"/>
              <a:t> </a:t>
            </a:r>
            <a:r>
              <a:rPr lang="nb-NO" dirty="0" err="1" smtClean="0"/>
              <a:t>groups</a:t>
            </a:r>
            <a:endParaRPr lang="nb-NO" dirty="0" smtClean="0"/>
          </a:p>
          <a:p>
            <a:endParaRPr lang="nb-NO" dirty="0" smtClean="0"/>
          </a:p>
          <a:p>
            <a:r>
              <a:rPr lang="nb-NO" dirty="0" smtClean="0"/>
              <a:t>European Inventory: Challenge – for </a:t>
            </a:r>
            <a:r>
              <a:rPr lang="nb-NO" dirty="0" err="1" smtClean="0"/>
              <a:t>social</a:t>
            </a:r>
            <a:r>
              <a:rPr lang="nb-NO" dirty="0" smtClean="0"/>
              <a:t> </a:t>
            </a:r>
            <a:r>
              <a:rPr lang="nb-NO" dirty="0" err="1" smtClean="0"/>
              <a:t>inclusion</a:t>
            </a:r>
            <a:endParaRPr lang="nb-NO" dirty="0" smtClean="0"/>
          </a:p>
          <a:p>
            <a:endParaRPr lang="nb-NO" b="1" dirty="0" smtClean="0">
              <a:solidFill>
                <a:schemeClr val="tx1"/>
              </a:solidFill>
            </a:endParaRPr>
          </a:p>
          <a:p>
            <a:r>
              <a:rPr lang="nb-NO" b="1" dirty="0" smtClean="0">
                <a:solidFill>
                  <a:schemeClr val="tx1"/>
                </a:solidFill>
              </a:rPr>
              <a:t>NQF</a:t>
            </a:r>
            <a:r>
              <a:rPr lang="nb-NO" dirty="0" smtClean="0"/>
              <a:t> as «</a:t>
            </a:r>
            <a:r>
              <a:rPr lang="nb-NO" dirty="0" err="1" smtClean="0"/>
              <a:t>connector</a:t>
            </a:r>
            <a:r>
              <a:rPr lang="nb-NO" dirty="0" smtClean="0"/>
              <a:t>»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Volunteering in Europe, Vienna 05.10.2017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5B03-EF36-E640-AC01-217201FB9E29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129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Lisbon</a:t>
            </a:r>
            <a:r>
              <a:rPr lang="nb-NO" dirty="0" smtClean="0"/>
              <a:t> </a:t>
            </a:r>
            <a:r>
              <a:rPr lang="nb-NO" dirty="0" err="1" smtClean="0"/>
              <a:t>conclusions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Collective</a:t>
            </a:r>
            <a:r>
              <a:rPr lang="nb-NO" dirty="0" smtClean="0"/>
              <a:t> </a:t>
            </a:r>
            <a:r>
              <a:rPr lang="nb-NO" dirty="0" err="1" smtClean="0"/>
              <a:t>efforts</a:t>
            </a:r>
            <a:r>
              <a:rPr lang="nb-NO" dirty="0" smtClean="0"/>
              <a:t> </a:t>
            </a:r>
            <a:r>
              <a:rPr lang="nb-NO" dirty="0" smtClean="0">
                <a:sym typeface="Wingdings" panose="05000000000000000000" pitchFamily="2" charset="2"/>
              </a:rPr>
              <a:t> more </a:t>
            </a:r>
            <a:r>
              <a:rPr lang="nb-NO" dirty="0" err="1" smtClean="0">
                <a:sym typeface="Wingdings" panose="05000000000000000000" pitchFamily="2" charset="2"/>
              </a:rPr>
              <a:t>coherent</a:t>
            </a:r>
            <a:r>
              <a:rPr lang="nb-NO" dirty="0" smtClean="0">
                <a:sym typeface="Wingdings" panose="05000000000000000000" pitchFamily="2" charset="2"/>
              </a:rPr>
              <a:t> </a:t>
            </a:r>
            <a:r>
              <a:rPr lang="nb-NO" dirty="0" err="1" smtClean="0">
                <a:sym typeface="Wingdings" panose="05000000000000000000" pitchFamily="2" charset="2"/>
              </a:rPr>
              <a:t>processes</a:t>
            </a:r>
            <a:endParaRPr lang="nb-NO" dirty="0" smtClean="0">
              <a:sym typeface="Wingdings" panose="05000000000000000000" pitchFamily="2" charset="2"/>
            </a:endParaRPr>
          </a:p>
          <a:p>
            <a:r>
              <a:rPr lang="nb-NO" dirty="0" smtClean="0">
                <a:sym typeface="Wingdings" panose="05000000000000000000" pitchFamily="2" charset="2"/>
              </a:rPr>
              <a:t>Links to </a:t>
            </a:r>
            <a:r>
              <a:rPr lang="nb-NO" dirty="0" err="1" smtClean="0">
                <a:sym typeface="Wingdings" panose="05000000000000000000" pitchFamily="2" charset="2"/>
              </a:rPr>
              <a:t>NQFs</a:t>
            </a:r>
            <a:endParaRPr lang="nb-NO" dirty="0" smtClean="0">
              <a:sym typeface="Wingdings" panose="05000000000000000000" pitchFamily="2" charset="2"/>
            </a:endParaRPr>
          </a:p>
          <a:p>
            <a:r>
              <a:rPr lang="nb-NO" dirty="0" smtClean="0">
                <a:sym typeface="Wingdings" panose="05000000000000000000" pitchFamily="2" charset="2"/>
              </a:rPr>
              <a:t>More </a:t>
            </a:r>
            <a:r>
              <a:rPr lang="nb-NO" dirty="0" err="1" smtClean="0">
                <a:sym typeface="Wingdings" panose="05000000000000000000" pitchFamily="2" charset="2"/>
              </a:rPr>
              <a:t>involvement</a:t>
            </a:r>
            <a:r>
              <a:rPr lang="nb-NO" dirty="0" smtClean="0">
                <a:sym typeface="Wingdings" panose="05000000000000000000" pitchFamily="2" charset="2"/>
              </a:rPr>
              <a:t>; </a:t>
            </a:r>
            <a:r>
              <a:rPr lang="nb-NO" dirty="0" err="1" smtClean="0">
                <a:sym typeface="Wingdings" panose="05000000000000000000" pitchFamily="2" charset="2"/>
              </a:rPr>
              <a:t>clear</a:t>
            </a:r>
            <a:r>
              <a:rPr lang="nb-NO" dirty="0" smtClean="0">
                <a:sym typeface="Wingdings" panose="05000000000000000000" pitchFamily="2" charset="2"/>
              </a:rPr>
              <a:t> </a:t>
            </a:r>
            <a:r>
              <a:rPr lang="nb-NO" dirty="0" err="1" smtClean="0">
                <a:sym typeface="Wingdings" panose="05000000000000000000" pitchFamily="2" charset="2"/>
              </a:rPr>
              <a:t>roles</a:t>
            </a:r>
            <a:r>
              <a:rPr lang="nb-NO" dirty="0" smtClean="0">
                <a:sym typeface="Wingdings" panose="05000000000000000000" pitchFamily="2" charset="2"/>
              </a:rPr>
              <a:t> </a:t>
            </a:r>
          </a:p>
          <a:p>
            <a:endParaRPr lang="nb-NO" dirty="0">
              <a:sym typeface="Wingdings" panose="05000000000000000000" pitchFamily="2" charset="2"/>
            </a:endParaRPr>
          </a:p>
          <a:p>
            <a:r>
              <a:rPr lang="nb-NO" dirty="0" smtClean="0">
                <a:sym typeface="Wingdings" panose="05000000000000000000" pitchFamily="2" charset="2"/>
              </a:rPr>
              <a:t>Up-to-date and </a:t>
            </a:r>
            <a:r>
              <a:rPr lang="nb-NO" dirty="0" err="1" smtClean="0">
                <a:sym typeface="Wingdings" panose="05000000000000000000" pitchFamily="2" charset="2"/>
              </a:rPr>
              <a:t>flexible</a:t>
            </a:r>
            <a:r>
              <a:rPr lang="nb-NO" dirty="0" smtClean="0">
                <a:sym typeface="Wingdings" panose="05000000000000000000" pitchFamily="2" charset="2"/>
              </a:rPr>
              <a:t> </a:t>
            </a:r>
            <a:r>
              <a:rPr lang="nb-NO" dirty="0" err="1" smtClean="0">
                <a:sym typeface="Wingdings" panose="05000000000000000000" pitchFamily="2" charset="2"/>
              </a:rPr>
              <a:t>mechanisms</a:t>
            </a:r>
            <a:endParaRPr lang="nb-NO" dirty="0" smtClean="0">
              <a:sym typeface="Wingdings" panose="05000000000000000000" pitchFamily="2" charset="2"/>
            </a:endParaRPr>
          </a:p>
          <a:p>
            <a:r>
              <a:rPr lang="nb-NO" dirty="0" err="1" smtClean="0">
                <a:sym typeface="Wingdings" panose="05000000000000000000" pitchFamily="2" charset="2"/>
              </a:rPr>
              <a:t>Common</a:t>
            </a:r>
            <a:r>
              <a:rPr lang="nb-NO" dirty="0" smtClean="0">
                <a:sym typeface="Wingdings" panose="05000000000000000000" pitchFamily="2" charset="2"/>
              </a:rPr>
              <a:t>/</a:t>
            </a:r>
            <a:r>
              <a:rPr lang="nb-NO" dirty="0" err="1" smtClean="0">
                <a:sym typeface="Wingdings" panose="05000000000000000000" pitchFamily="2" charset="2"/>
              </a:rPr>
              <a:t>coherent</a:t>
            </a:r>
            <a:r>
              <a:rPr lang="nb-NO" dirty="0" smtClean="0">
                <a:sym typeface="Wingdings" panose="05000000000000000000" pitchFamily="2" charset="2"/>
              </a:rPr>
              <a:t> </a:t>
            </a:r>
            <a:r>
              <a:rPr lang="en-GB" dirty="0"/>
              <a:t>strategies, guidelines, tools, vocabulary, </a:t>
            </a:r>
            <a:r>
              <a:rPr lang="en-GB" dirty="0" smtClean="0"/>
              <a:t>methods</a:t>
            </a:r>
          </a:p>
          <a:p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Focus on employability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Validation for </a:t>
            </a:r>
            <a:r>
              <a:rPr lang="en-GB" b="1" dirty="0" smtClean="0">
                <a:solidFill>
                  <a:schemeClr val="tx1"/>
                </a:solidFill>
              </a:rPr>
              <a:t>LIFELONG LEARNING</a:t>
            </a:r>
            <a:endParaRPr lang="nb-NO" b="1" dirty="0">
              <a:solidFill>
                <a:schemeClr val="tx1"/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Volunteering in Europe, Vienna 05.10.2017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5B03-EF36-E640-AC01-217201FB9E29}" type="slidenum">
              <a:rPr lang="nb-NO" smtClean="0"/>
              <a:t>9</a:t>
            </a:fld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1225207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34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Kompetanse Norge">
      <a:dk1>
        <a:srgbClr val="D24617"/>
      </a:dk1>
      <a:lt1>
        <a:sysClr val="window" lastClr="FFFFFF"/>
      </a:lt1>
      <a:dk2>
        <a:srgbClr val="D24617"/>
      </a:dk2>
      <a:lt2>
        <a:srgbClr val="F2F2F2"/>
      </a:lt2>
      <a:accent1>
        <a:srgbClr val="005D8B"/>
      </a:accent1>
      <a:accent2>
        <a:srgbClr val="979A19"/>
      </a:accent2>
      <a:accent3>
        <a:srgbClr val="0F7C9A"/>
      </a:accent3>
      <a:accent4>
        <a:srgbClr val="2B513D"/>
      </a:accent4>
      <a:accent5>
        <a:srgbClr val="7D2F60"/>
      </a:accent5>
      <a:accent6>
        <a:srgbClr val="4D4D4D"/>
      </a:accent6>
      <a:hlink>
        <a:srgbClr val="000000"/>
      </a:hlink>
      <a:folHlink>
        <a:srgbClr val="A5A5A5"/>
      </a:folHlink>
    </a:clrScheme>
    <a:fontScheme name="Kompetanse Nor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owerpointmal_grafisk_engelsk.potx" id="{E79515F3-430C-459D-958F-FAAE8AC515F3}" vid="{170306CA-FFE8-4984-B39F-72E72CC0CE6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powerpointmal_grafisk_engelsk</Template>
  <TotalTime>0</TotalTime>
  <Words>327</Words>
  <Application>Microsoft Office PowerPoint</Application>
  <PresentationFormat>Benutzerdefiniert</PresentationFormat>
  <Paragraphs>94</Paragraphs>
  <Slides>10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Office-tema</vt:lpstr>
      <vt:lpstr>Making learning visible</vt:lpstr>
      <vt:lpstr>The 2012 Recommendation</vt:lpstr>
      <vt:lpstr>The four stages</vt:lpstr>
      <vt:lpstr>The principles</vt:lpstr>
      <vt:lpstr>Channels of influence</vt:lpstr>
      <vt:lpstr>The European Inventory</vt:lpstr>
      <vt:lpstr>PowerPoint-Präsentation</vt:lpstr>
      <vt:lpstr>Users and potential users (3rd sector)</vt:lpstr>
      <vt:lpstr>Lisbon conclusions</vt:lpstr>
      <vt:lpstr>Contact</vt:lpstr>
    </vt:vector>
  </TitlesOfParts>
  <Company>VOX nasjonalt fagorgan for kompetansepolitikk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Hanne Christensen</dc:creator>
  <cp:lastModifiedBy>Windegger, Markus</cp:lastModifiedBy>
  <cp:revision>30</cp:revision>
  <dcterms:created xsi:type="dcterms:W3CDTF">2017-09-18T09:53:03Z</dcterms:created>
  <dcterms:modified xsi:type="dcterms:W3CDTF">2017-10-03T14:02:15Z</dcterms:modified>
</cp:coreProperties>
</file>