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448" r:id="rId6"/>
    <p:sldId id="453" r:id="rId7"/>
    <p:sldId id="456" r:id="rId8"/>
    <p:sldId id="450" r:id="rId9"/>
    <p:sldId id="455" r:id="rId10"/>
  </p:sldIdLst>
  <p:sldSz cx="9144000" cy="6858000" type="screen4x3"/>
  <p:notesSz cx="6669088" cy="9872663"/>
  <p:defaultTextStyle>
    <a:defPPr>
      <a:defRPr lang="sv-SE"/>
    </a:defPPr>
    <a:lvl1pPr algn="l" rtl="0" fontAlgn="base">
      <a:lnSpc>
        <a:spcPct val="90000"/>
      </a:lnSpc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Helvetica 55 Roman" charset="0"/>
        <a:ea typeface="ＭＳ Ｐゴシック" pitchFamily="-111" charset="-128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Helvetica 55 Roman" charset="0"/>
        <a:ea typeface="ＭＳ Ｐゴシック" pitchFamily="-111" charset="-128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Helvetica 55 Roman" charset="0"/>
        <a:ea typeface="ＭＳ Ｐゴシック" pitchFamily="-111" charset="-128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Helvetica 55 Roman" charset="0"/>
        <a:ea typeface="ＭＳ Ｐゴシック" pitchFamily="-111" charset="-128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Helvetica 55 Roman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Helvetica 55 Roman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Helvetica 55 Roman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Helvetica 55 Roman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Helvetica 55 Roman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65">
          <p15:clr>
            <a:srgbClr val="A4A3A4"/>
          </p15:clr>
        </p15:guide>
        <p15:guide id="2" orient="horz" pos="1151">
          <p15:clr>
            <a:srgbClr val="A4A3A4"/>
          </p15:clr>
        </p15:guide>
        <p15:guide id="3" orient="horz" pos="455">
          <p15:clr>
            <a:srgbClr val="A4A3A4"/>
          </p15:clr>
        </p15:guide>
        <p15:guide id="4" pos="432">
          <p15:clr>
            <a:srgbClr val="A4A3A4"/>
          </p15:clr>
        </p15:guide>
        <p15:guide id="5" pos="52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548"/>
    <a:srgbClr val="00835A"/>
    <a:srgbClr val="0083BE"/>
    <a:srgbClr val="000099"/>
    <a:srgbClr val="C0C0C0"/>
    <a:srgbClr val="CC3300"/>
    <a:srgbClr val="4C99B3"/>
    <a:srgbClr val="17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8" autoAdjust="0"/>
    <p:restoredTop sz="77068" autoAdjust="0"/>
  </p:normalViewPr>
  <p:slideViewPr>
    <p:cSldViewPr snapToGrid="0">
      <p:cViewPr>
        <p:scale>
          <a:sx n="91" d="100"/>
          <a:sy n="91" d="100"/>
        </p:scale>
        <p:origin x="-2130" y="-72"/>
      </p:cViewPr>
      <p:guideLst>
        <p:guide orient="horz" pos="3665"/>
        <p:guide orient="horz" pos="1151"/>
        <p:guide orient="horz" pos="455"/>
        <p:guide pos="432"/>
        <p:guide pos="5264"/>
      </p:guideLst>
    </p:cSldViewPr>
  </p:slideViewPr>
  <p:outlineViewPr>
    <p:cViewPr>
      <p:scale>
        <a:sx n="33" d="100"/>
        <a:sy n="33" d="100"/>
      </p:scale>
      <p:origin x="0" y="-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-3528" y="-12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730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" pitchFamily="-111" charset="0"/>
              </a:defRPr>
            </a:lvl1pPr>
          </a:lstStyle>
          <a:p>
            <a:endParaRPr lang="en-GB" altLang="sv-SE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360" y="1"/>
            <a:ext cx="2889729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" pitchFamily="-111" charset="0"/>
              </a:defRPr>
            </a:lvl1pPr>
          </a:lstStyle>
          <a:p>
            <a:endParaRPr lang="en-GB" altLang="sv-SE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713"/>
            <a:ext cx="2889730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" pitchFamily="-111" charset="0"/>
              </a:defRPr>
            </a:lvl1pPr>
          </a:lstStyle>
          <a:p>
            <a:endParaRPr lang="en-GB" altLang="sv-SE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360" y="9378713"/>
            <a:ext cx="2889729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" pitchFamily="-111" charset="0"/>
              </a:defRPr>
            </a:lvl1pPr>
          </a:lstStyle>
          <a:p>
            <a:fld id="{E741F966-B9B8-403B-B02B-EEF30503BAAA}" type="slidenum">
              <a:rPr lang="en-GB" altLang="sv-SE"/>
              <a:pPr/>
              <a:t>‹Nr.›</a:t>
            </a:fld>
            <a:endParaRPr lang="en-GB" altLang="sv-SE"/>
          </a:p>
        </p:txBody>
      </p:sp>
    </p:spTree>
    <p:extLst>
      <p:ext uri="{BB962C8B-B14F-4D97-AF65-F5344CB8AC3E}">
        <p14:creationId xmlns:p14="http://schemas.microsoft.com/office/powerpoint/2010/main" val="1191487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730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360" y="1"/>
            <a:ext cx="2889729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altLang="sv-S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630" y="4690151"/>
            <a:ext cx="4889829" cy="444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713"/>
            <a:ext cx="2889730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360" y="9378713"/>
            <a:ext cx="2889729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1A7CF1-5B11-42A4-8DE2-0FCB012070DC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25303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9pPr>
          </a:lstStyle>
          <a:p>
            <a:pPr eaLnBrk="1" hangingPunct="1"/>
            <a:fld id="{4FA8DA50-5D0D-4DAA-AD43-232499712496}" type="slidenum">
              <a:rPr lang="sv-SE" altLang="sv-SE" sz="1200"/>
              <a:pPr eaLnBrk="1" hangingPunct="1"/>
              <a:t>1</a:t>
            </a:fld>
            <a:endParaRPr lang="sv-SE" altLang="sv-S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dirty="0" smtClean="0">
              <a:latin typeface="Times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45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9pPr>
          </a:lstStyle>
          <a:p>
            <a:pPr eaLnBrk="1" hangingPunct="1"/>
            <a:fld id="{B2BBB802-A05E-4AA9-ABF1-1B129F9D9E58}" type="slidenum">
              <a:rPr lang="sv-SE" altLang="sv-SE" sz="1200"/>
              <a:pPr eaLnBrk="1" hangingPunct="1"/>
              <a:t>2</a:t>
            </a:fld>
            <a:endParaRPr lang="sv-SE" altLang="sv-S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baseline="0" dirty="0" smtClean="0">
              <a:latin typeface="Times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34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9pPr>
          </a:lstStyle>
          <a:p>
            <a:pPr eaLnBrk="1" hangingPunct="1"/>
            <a:fld id="{B2BBB802-A05E-4AA9-ABF1-1B129F9D9E58}" type="slidenum">
              <a:rPr lang="sv-SE" altLang="sv-SE" sz="1200"/>
              <a:pPr eaLnBrk="1" hangingPunct="1"/>
              <a:t>3</a:t>
            </a:fld>
            <a:endParaRPr lang="sv-SE" altLang="sv-S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baseline="0" dirty="0" smtClean="0">
              <a:latin typeface="Times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86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9pPr>
          </a:lstStyle>
          <a:p>
            <a:pPr eaLnBrk="1" hangingPunct="1"/>
            <a:fld id="{B2BBB802-A05E-4AA9-ABF1-1B129F9D9E58}" type="slidenum">
              <a:rPr lang="sv-SE" altLang="sv-SE" sz="1200"/>
              <a:pPr eaLnBrk="1" hangingPunct="1"/>
              <a:t>4</a:t>
            </a:fld>
            <a:endParaRPr lang="sv-SE" altLang="sv-S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baseline="0" dirty="0" smtClean="0">
              <a:latin typeface="Times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53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9pPr>
          </a:lstStyle>
          <a:p>
            <a:pPr eaLnBrk="1" hangingPunct="1"/>
            <a:fld id="{B2BBB802-A05E-4AA9-ABF1-1B129F9D9E58}" type="slidenum">
              <a:rPr lang="sv-SE" altLang="sv-SE" sz="1200"/>
              <a:pPr eaLnBrk="1" hangingPunct="1"/>
              <a:t>5</a:t>
            </a:fld>
            <a:endParaRPr lang="sv-SE" altLang="sv-S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0" lvl="2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defRPr/>
            </a:pPr>
            <a:endParaRPr lang="sv-SE" sz="2000" b="0" dirty="0" smtClean="0"/>
          </a:p>
          <a:p>
            <a:pPr eaLnBrk="1" hangingPunct="1"/>
            <a:endParaRPr lang="sv-SE" altLang="sv-SE" baseline="0" dirty="0" smtClean="0">
              <a:latin typeface="Times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23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 55 Roman" charset="0"/>
                <a:ea typeface="ＭＳ Ｐゴシック" pitchFamily="-111" charset="-128"/>
              </a:defRPr>
            </a:lvl9pPr>
          </a:lstStyle>
          <a:p>
            <a:pPr eaLnBrk="1" hangingPunct="1"/>
            <a:fld id="{B2BBB802-A05E-4AA9-ABF1-1B129F9D9E58}" type="slidenum">
              <a:rPr lang="sv-SE" altLang="sv-SE" sz="1200"/>
              <a:pPr eaLnBrk="1" hangingPunct="1"/>
              <a:t>6</a:t>
            </a:fld>
            <a:endParaRPr lang="sv-SE" altLang="sv-S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baseline="0" dirty="0" smtClean="0">
              <a:latin typeface="Times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65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F1000-457B-4244-851B-244AF71009CF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420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97B81-6FD9-464E-A0F1-A9B5064A9131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3243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75DE4-7900-4C8A-B937-32C0ABCA9818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4432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38183-1264-444A-82A1-FADB6B6508D9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9319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963B8-6A91-4076-9B4E-45E9DA4620B1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8214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F2C64-F02E-4A64-9DF6-A1A669F1AAC9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710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08E08-8F5D-4619-ADE1-FD3145FBA485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228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5A3F5-60EA-4DB8-81E7-110B60E3A0FC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1982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5A4C7-25AD-4B3D-9873-DDF386C46B57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0895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619B1-B3BD-4483-B5A3-85AE30D1614E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5339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1DA8F-138B-41A4-9D80-BDBE6D47E4F2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521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517525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689100"/>
            <a:ext cx="77724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 b="0">
                <a:latin typeface="Times" pitchFamily="-111" charset="0"/>
              </a:defRPr>
            </a:lvl1pPr>
          </a:lstStyle>
          <a:p>
            <a:endParaRPr lang="sv-SE" alt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 b="0">
                <a:latin typeface="Times" pitchFamily="-111" charset="0"/>
              </a:defRPr>
            </a:lvl1pPr>
          </a:lstStyle>
          <a:p>
            <a:fld id="{8E9AC92D-25DD-4FC1-A801-F31CABD6BA53}" type="slidenum">
              <a:rPr lang="sv-SE" altLang="sv-SE"/>
              <a:pPr/>
              <a:t>‹Nr.›</a:t>
            </a:fld>
            <a:endParaRPr lang="sv-SE" altLang="sv-SE"/>
          </a:p>
        </p:txBody>
      </p:sp>
      <p:pic>
        <p:nvPicPr>
          <p:cNvPr id="2" name="Picture 9" descr="http://www.volontarbyran.org/img/logo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6221413"/>
            <a:ext cx="16002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spc="-150">
          <a:solidFill>
            <a:srgbClr val="4C99B3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99B3"/>
          </a:solidFill>
          <a:latin typeface="Helvetica 75 Bold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99B3"/>
          </a:solidFill>
          <a:latin typeface="Helvetica 75 Bold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99B3"/>
          </a:solidFill>
          <a:latin typeface="Helvetica 75 Bold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99B3"/>
          </a:solidFill>
          <a:latin typeface="Helvetica 75 Bold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99B3"/>
          </a:solidFill>
          <a:latin typeface="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99B3"/>
          </a:solidFill>
          <a:latin typeface="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99B3"/>
          </a:solidFill>
          <a:latin typeface="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99B3"/>
          </a:solidFill>
          <a:latin typeface="Helvetica 75 Bold" charset="0"/>
        </a:defRPr>
      </a:lvl9pPr>
    </p:titleStyle>
    <p:bodyStyle>
      <a:lvl1pPr marL="342900" indent="-342900" algn="l" rtl="0" eaLnBrk="1" fontAlgn="base" hangingPunct="1">
        <a:lnSpc>
          <a:spcPts val="2700"/>
        </a:lnSpc>
        <a:spcBef>
          <a:spcPts val="900"/>
        </a:spcBef>
        <a:spcAft>
          <a:spcPct val="0"/>
        </a:spcAft>
        <a:buChar char="•"/>
        <a:defRPr sz="2300" b="1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19138" indent="-287338" algn="l" rtl="0" eaLnBrk="1" fontAlgn="base" hangingPunct="1">
        <a:lnSpc>
          <a:spcPts val="2700"/>
        </a:lnSpc>
        <a:spcBef>
          <a:spcPts val="900"/>
        </a:spcBef>
        <a:spcAft>
          <a:spcPct val="0"/>
        </a:spcAft>
        <a:buClr>
          <a:srgbClr val="3C8C93"/>
        </a:buClr>
        <a:buSzPct val="100000"/>
        <a:buFont typeface="Lucida Grande" pitchFamily="-111" charset="0"/>
        <a:buChar char="/"/>
        <a:defRPr sz="23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79500" indent="-239713" algn="l" rtl="0" eaLnBrk="1" fontAlgn="base" hangingPunct="1">
        <a:spcBef>
          <a:spcPts val="600"/>
        </a:spcBef>
        <a:spcAft>
          <a:spcPct val="0"/>
        </a:spcAft>
        <a:buClr>
          <a:srgbClr val="3C8C93"/>
        </a:buClr>
        <a:buFont typeface="Lucida Grande" pitchFamily="-111" charset="0"/>
        <a:buChar char="/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439863" indent="-193675" algn="l" rtl="0" eaLnBrk="1" fontAlgn="base" hangingPunct="1">
        <a:lnSpc>
          <a:spcPts val="2400"/>
        </a:lnSpc>
        <a:spcBef>
          <a:spcPts val="600"/>
        </a:spcBef>
        <a:spcAft>
          <a:spcPct val="0"/>
        </a:spcAft>
        <a:buClr>
          <a:srgbClr val="3C8C93"/>
        </a:buClr>
        <a:buFont typeface="Lucida Grande" pitchFamily="-111" charset="0"/>
        <a:buChar char="/"/>
        <a:defRPr sz="1700">
          <a:solidFill>
            <a:schemeClr val="tx1"/>
          </a:solidFill>
          <a:latin typeface="+mn-lt"/>
          <a:ea typeface="ＭＳ Ｐゴシック" pitchFamily="-107" charset="-128"/>
        </a:defRPr>
      </a:lvl4pPr>
      <a:lvl5pPr marL="1798638" indent="-161925" algn="l" rtl="0" eaLnBrk="1" fontAlgn="base" hangingPunct="1">
        <a:spcBef>
          <a:spcPts val="400"/>
        </a:spcBef>
        <a:spcAft>
          <a:spcPct val="0"/>
        </a:spcAft>
        <a:buClr>
          <a:srgbClr val="3C8C93"/>
        </a:buClr>
        <a:buFont typeface="Lucida Grande" pitchFamily="-111" charset="0"/>
        <a:buChar char="/"/>
        <a:defRPr sz="1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675" y="1651000"/>
            <a:ext cx="77724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sv-SE" altLang="sv-SE" sz="280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Volontärbyrån </a:t>
            </a:r>
            <a:r>
              <a:rPr lang="sv-SE" altLang="sv-SE" sz="280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helps</a:t>
            </a:r>
            <a:r>
              <a:rPr lang="sv-SE" altLang="sv-SE" sz="280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sv-SE" altLang="sv-SE" sz="280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people</a:t>
            </a:r>
            <a:r>
              <a:rPr lang="sv-SE" altLang="sv-SE" sz="280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 and non-profits </a:t>
            </a:r>
          </a:p>
          <a:p>
            <a:pPr algn="l">
              <a:spcBef>
                <a:spcPct val="0"/>
              </a:spcBef>
            </a:pPr>
            <a:r>
              <a:rPr lang="sv-SE" altLang="sv-SE" sz="280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find</a:t>
            </a:r>
            <a:r>
              <a:rPr lang="sv-SE" altLang="sv-SE" sz="280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sv-SE" altLang="sv-SE" sz="280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each</a:t>
            </a:r>
            <a:r>
              <a:rPr lang="sv-SE" altLang="sv-SE" sz="280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sv-SE" altLang="sv-SE" sz="280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other</a:t>
            </a:r>
            <a:r>
              <a:rPr lang="sv-SE" altLang="sv-SE" sz="280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.</a:t>
            </a:r>
          </a:p>
          <a:p>
            <a:pPr algn="l">
              <a:spcBef>
                <a:spcPct val="0"/>
              </a:spcBef>
            </a:pPr>
            <a:endParaRPr lang="sv-SE" altLang="sv-SE" dirty="0" smtClean="0">
              <a:solidFill>
                <a:srgbClr val="0083BE"/>
              </a:solidFill>
              <a:ea typeface="ＭＳ Ｐゴシック" pitchFamily="-111" charset="-128"/>
            </a:endParaRPr>
          </a:p>
          <a:p>
            <a:pPr algn="l" eaLnBrk="1" hangingPunct="1"/>
            <a:endParaRPr lang="sv-SE" altLang="sv-SE" dirty="0" smtClean="0">
              <a:solidFill>
                <a:srgbClr val="0083BE"/>
              </a:solidFill>
              <a:ea typeface="ＭＳ Ｐゴシック" pitchFamily="-111" charset="-128"/>
            </a:endParaRPr>
          </a:p>
        </p:txBody>
      </p:sp>
      <p:pic>
        <p:nvPicPr>
          <p:cNvPr id="15363" name="Picture 3" descr="volontärbyrån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113"/>
            <a:ext cx="638333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4612" y="4101790"/>
            <a:ext cx="756887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ts val="2700"/>
              </a:lnSpc>
              <a:spcBef>
                <a:spcPts val="900"/>
              </a:spcBef>
              <a:spcAft>
                <a:spcPct val="0"/>
              </a:spcAft>
              <a:buNone/>
              <a:defRPr sz="2300" b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457200" indent="0" algn="ctr" rtl="0" eaLnBrk="1" fontAlgn="base" hangingPunct="1">
              <a:lnSpc>
                <a:spcPts val="2700"/>
              </a:lnSpc>
              <a:spcBef>
                <a:spcPts val="900"/>
              </a:spcBef>
              <a:spcAft>
                <a:spcPct val="0"/>
              </a:spcAft>
              <a:buClr>
                <a:srgbClr val="3C8C93"/>
              </a:buClr>
              <a:buSzPct val="100000"/>
              <a:buFont typeface="Lucida Grande" pitchFamily="-111" charset="0"/>
              <a:buNone/>
              <a:defRPr sz="23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C8C93"/>
              </a:buClr>
              <a:buFont typeface="Lucida Grande" pitchFamily="-111" charset="0"/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3pPr>
            <a:lvl4pPr marL="1371600" indent="0" algn="ctr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3C8C93"/>
              </a:buClr>
              <a:buFont typeface="Lucida Grande" pitchFamily="-111" charset="0"/>
              <a:buNone/>
              <a:defRPr sz="17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C8C93"/>
              </a:buClr>
              <a:buFont typeface="Lucida Grande" pitchFamily="-111" charset="0"/>
              <a:buNone/>
              <a:defRPr sz="14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ct val="0"/>
              </a:spcBef>
            </a:pPr>
            <a:r>
              <a:rPr lang="sv-SE" altLang="sv-SE" kern="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Volunteering</a:t>
            </a:r>
            <a:r>
              <a:rPr lang="sv-SE" altLang="sv-SE" kern="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 in </a:t>
            </a:r>
            <a:r>
              <a:rPr lang="sv-SE" altLang="sv-SE" kern="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Europe</a:t>
            </a:r>
            <a:r>
              <a:rPr lang="sv-SE" altLang="sv-SE" kern="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: </a:t>
            </a:r>
            <a:r>
              <a:rPr lang="sv-SE" altLang="sv-SE" kern="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more</a:t>
            </a:r>
            <a:r>
              <a:rPr lang="sv-SE" altLang="sv-SE" kern="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sv-SE" altLang="sv-SE" kern="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than</a:t>
            </a:r>
            <a:r>
              <a:rPr lang="sv-SE" altLang="sv-SE" kern="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 a </a:t>
            </a:r>
            <a:r>
              <a:rPr lang="sv-SE" altLang="sv-SE" kern="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challenge</a:t>
            </a:r>
            <a:r>
              <a:rPr lang="sv-SE" altLang="sv-SE" kern="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!</a:t>
            </a:r>
          </a:p>
          <a:p>
            <a:pPr algn="l">
              <a:spcBef>
                <a:spcPct val="0"/>
              </a:spcBef>
            </a:pPr>
            <a:r>
              <a:rPr lang="sv-SE" altLang="sv-SE" sz="2400" kern="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Vienna</a:t>
            </a:r>
            <a:r>
              <a:rPr lang="sv-SE" altLang="sv-SE" sz="2400" kern="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, 5th </a:t>
            </a:r>
            <a:r>
              <a:rPr lang="sv-SE" altLang="sv-SE" sz="2400" kern="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October</a:t>
            </a:r>
            <a:r>
              <a:rPr lang="sv-SE" altLang="sv-SE" sz="2400" kern="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 2017</a:t>
            </a:r>
          </a:p>
          <a:p>
            <a:pPr algn="l">
              <a:spcBef>
                <a:spcPct val="0"/>
              </a:spcBef>
            </a:pPr>
            <a:endParaRPr lang="sv-SE" altLang="sv-SE" sz="2400" kern="0" dirty="0" smtClean="0">
              <a:solidFill>
                <a:srgbClr val="0083BE"/>
              </a:solidFill>
              <a:ea typeface="ＭＳ Ｐゴシック" pitchFamily="-111" charset="-128"/>
              <a:cs typeface="Helvetica" pitchFamily="-111" charset="0"/>
            </a:endParaRPr>
          </a:p>
          <a:p>
            <a:pPr algn="l">
              <a:spcBef>
                <a:spcPct val="0"/>
              </a:spcBef>
            </a:pPr>
            <a:r>
              <a:rPr lang="sv-SE" altLang="sv-SE" sz="2400" kern="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Anna Snell, Volontärbyrån/National Forum for </a:t>
            </a:r>
            <a:r>
              <a:rPr lang="sv-SE" altLang="sv-SE" sz="2400" kern="0" dirty="0" err="1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Voluntary</a:t>
            </a:r>
            <a:r>
              <a:rPr lang="sv-SE" altLang="sv-SE" sz="2400" kern="0" dirty="0" smtClean="0">
                <a:solidFill>
                  <a:srgbClr val="0083BE"/>
                </a:solidFill>
                <a:ea typeface="ＭＳ Ｐゴシック" pitchFamily="-111" charset="-128"/>
                <a:cs typeface="Helvetica" pitchFamily="-111" charset="0"/>
              </a:rPr>
              <a:t> Organisations</a:t>
            </a:r>
          </a:p>
          <a:p>
            <a:pPr algn="l">
              <a:spcBef>
                <a:spcPct val="0"/>
              </a:spcBef>
            </a:pPr>
            <a:endParaRPr lang="sv-SE" altLang="sv-SE" kern="0" dirty="0" smtClean="0">
              <a:solidFill>
                <a:srgbClr val="0083BE"/>
              </a:solidFill>
              <a:ea typeface="ＭＳ Ｐゴシック" pitchFamily="-111" charset="-128"/>
            </a:endParaRPr>
          </a:p>
          <a:p>
            <a:pPr algn="l"/>
            <a:endParaRPr lang="sv-SE" altLang="sv-SE" kern="0" dirty="0" smtClean="0">
              <a:solidFill>
                <a:srgbClr val="0083BE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692377" y="-94905"/>
            <a:ext cx="7772400" cy="1447800"/>
          </a:xfrm>
        </p:spPr>
        <p:txBody>
          <a:bodyPr/>
          <a:lstStyle/>
          <a:p>
            <a:r>
              <a:rPr lang="sv-SE" altLang="sv-SE" dirty="0" smtClean="0">
                <a:solidFill>
                  <a:srgbClr val="0083BE"/>
                </a:solidFill>
                <a:ea typeface="ＭＳ Ｐゴシック" pitchFamily="-111" charset="-128"/>
              </a:rPr>
              <a:t>Volontärbyrån</a:t>
            </a:r>
          </a:p>
        </p:txBody>
      </p:sp>
      <p:sp>
        <p:nvSpPr>
          <p:cNvPr id="6" name="Rektangel 5"/>
          <p:cNvSpPr/>
          <p:nvPr/>
        </p:nvSpPr>
        <p:spPr>
          <a:xfrm>
            <a:off x="224026" y="1461867"/>
            <a:ext cx="4437185" cy="340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1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>
                <a:latin typeface="+mn-lt"/>
              </a:rPr>
              <a:t>Funded</a:t>
            </a:r>
            <a:r>
              <a:rPr lang="sv-SE" sz="2000" b="0" dirty="0" smtClean="0">
                <a:latin typeface="+mn-lt"/>
              </a:rPr>
              <a:t> in 2002</a:t>
            </a:r>
          </a:p>
          <a:p>
            <a:pPr marL="719138" lvl="1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smtClean="0"/>
              <a:t>On-line </a:t>
            </a:r>
            <a:r>
              <a:rPr lang="sv-SE" sz="2000" b="0" dirty="0" err="1" smtClean="0"/>
              <a:t>tool</a:t>
            </a:r>
            <a:r>
              <a:rPr lang="sv-SE" sz="2000" b="0" dirty="0" smtClean="0"/>
              <a:t> to </a:t>
            </a:r>
            <a:r>
              <a:rPr lang="sv-SE" sz="2000" b="0" dirty="0" err="1" smtClean="0"/>
              <a:t>help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CSOs</a:t>
            </a:r>
            <a:r>
              <a:rPr lang="sv-SE" sz="2000" b="0" dirty="0" smtClean="0"/>
              <a:t> (civil </a:t>
            </a:r>
            <a:r>
              <a:rPr lang="sv-SE" sz="2000" b="0" dirty="0" err="1" smtClean="0"/>
              <a:t>society</a:t>
            </a:r>
            <a:r>
              <a:rPr lang="sv-SE" sz="2000" b="0" dirty="0" smtClean="0"/>
              <a:t> organisations) </a:t>
            </a:r>
            <a:r>
              <a:rPr lang="sv-SE" sz="2000" b="0" dirty="0" err="1" smtClean="0"/>
              <a:t>find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volunteers</a:t>
            </a:r>
            <a:endParaRPr lang="sv-SE" sz="2000" b="0" dirty="0" smtClean="0"/>
          </a:p>
          <a:p>
            <a:pPr marL="719138" lvl="1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/>
              <a:t>3000 </a:t>
            </a:r>
            <a:r>
              <a:rPr lang="sv-SE" sz="2000" b="0" dirty="0" err="1"/>
              <a:t>registered</a:t>
            </a:r>
            <a:r>
              <a:rPr lang="sv-SE" sz="2000" b="0" dirty="0"/>
              <a:t> </a:t>
            </a:r>
            <a:r>
              <a:rPr lang="sv-SE" sz="2000" b="0" dirty="0" err="1" smtClean="0"/>
              <a:t>CSOs</a:t>
            </a:r>
            <a:endParaRPr lang="sv-SE" sz="2000" b="0" dirty="0" smtClean="0"/>
          </a:p>
          <a:p>
            <a:pPr marL="719138" lvl="1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smtClean="0"/>
              <a:t>700 </a:t>
            </a:r>
            <a:r>
              <a:rPr lang="sv-SE" sz="2000" b="0" dirty="0" err="1" smtClean="0"/>
              <a:t>active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volunteer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assignments</a:t>
            </a:r>
            <a:endParaRPr lang="sv-SE" sz="2000" b="0" dirty="0" smtClean="0"/>
          </a:p>
          <a:p>
            <a:pPr marL="719138" lvl="1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smtClean="0"/>
              <a:t>8000 </a:t>
            </a:r>
            <a:r>
              <a:rPr lang="sv-SE" sz="2000" b="0" dirty="0" err="1" smtClean="0"/>
              <a:t>volunteers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each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year</a:t>
            </a:r>
            <a:endParaRPr lang="sv-SE" sz="2000" b="0" dirty="0"/>
          </a:p>
          <a:p>
            <a:pPr marL="431800" lvl="1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defRPr/>
            </a:pPr>
            <a:endParaRPr lang="sv-SE" sz="1800" b="0" kern="0" dirty="0">
              <a:solidFill>
                <a:srgbClr val="000000"/>
              </a:solidFill>
              <a:latin typeface="Helvetica 55 Roman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76" y="3454534"/>
            <a:ext cx="4574787" cy="304985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486578" y="1461867"/>
            <a:ext cx="4437185" cy="1771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1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/>
              <a:t>Capacity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building</a:t>
            </a:r>
            <a:r>
              <a:rPr lang="sv-SE" sz="2000" b="0" dirty="0" smtClean="0"/>
              <a:t> in </a:t>
            </a:r>
            <a:r>
              <a:rPr lang="sv-SE" sz="2000" b="0" dirty="0" err="1" smtClean="0"/>
              <a:t>volunteer</a:t>
            </a:r>
            <a:r>
              <a:rPr lang="sv-SE" sz="2000" b="0" dirty="0" smtClean="0"/>
              <a:t> management for </a:t>
            </a:r>
            <a:r>
              <a:rPr lang="sv-SE" sz="2000" b="0" dirty="0" err="1" smtClean="0"/>
              <a:t>CSOs</a:t>
            </a:r>
            <a:endParaRPr lang="sv-SE" sz="2000" b="0" dirty="0" smtClean="0"/>
          </a:p>
          <a:p>
            <a:pPr marL="719138" lvl="1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/>
              <a:t>Run</a:t>
            </a:r>
            <a:r>
              <a:rPr lang="sv-SE" sz="2000" b="0" dirty="0" smtClean="0"/>
              <a:t> by the National </a:t>
            </a:r>
            <a:r>
              <a:rPr lang="sv-SE" sz="2000" b="0" dirty="0"/>
              <a:t>Forum for </a:t>
            </a:r>
            <a:r>
              <a:rPr lang="sv-SE" sz="2000" b="0" dirty="0" err="1"/>
              <a:t>Voluntary</a:t>
            </a:r>
            <a:r>
              <a:rPr lang="sv-SE" sz="2000" b="0" dirty="0"/>
              <a:t> </a:t>
            </a:r>
            <a:r>
              <a:rPr lang="sv-SE" sz="2000" b="0" dirty="0" smtClean="0"/>
              <a:t>Organisations</a:t>
            </a:r>
          </a:p>
          <a:p>
            <a:pPr eaLnBrk="0" hangingPunct="0">
              <a:lnSpc>
                <a:spcPct val="100000"/>
              </a:lnSpc>
              <a:defRPr/>
            </a:pPr>
            <a:endParaRPr lang="sv-SE" sz="1800" b="0" kern="0" dirty="0">
              <a:solidFill>
                <a:srgbClr val="000000"/>
              </a:solidFill>
              <a:latin typeface="Helvetica 55 Roman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3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692377" y="-94905"/>
            <a:ext cx="7772400" cy="1447800"/>
          </a:xfrm>
        </p:spPr>
        <p:txBody>
          <a:bodyPr/>
          <a:lstStyle/>
          <a:p>
            <a:r>
              <a:rPr lang="sv-SE" altLang="sv-SE" dirty="0" err="1" smtClean="0">
                <a:solidFill>
                  <a:srgbClr val="0083BE"/>
                </a:solidFill>
                <a:ea typeface="ＭＳ Ｐゴシック" pitchFamily="-111" charset="-128"/>
              </a:rPr>
              <a:t>Volunteering</a:t>
            </a:r>
            <a:r>
              <a:rPr lang="sv-SE" altLang="sv-SE" dirty="0" smtClean="0">
                <a:solidFill>
                  <a:srgbClr val="0083BE"/>
                </a:solidFill>
                <a:ea typeface="ＭＳ Ｐゴシック" pitchFamily="-111" charset="-128"/>
              </a:rPr>
              <a:t> in Sweden</a:t>
            </a:r>
          </a:p>
        </p:txBody>
      </p:sp>
      <p:sp>
        <p:nvSpPr>
          <p:cNvPr id="6" name="Rektangel 5"/>
          <p:cNvSpPr/>
          <p:nvPr/>
        </p:nvSpPr>
        <p:spPr>
          <a:xfrm>
            <a:off x="13154" y="1165004"/>
            <a:ext cx="871748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endParaRPr lang="sv-SE" sz="1800" b="0" kern="0" dirty="0" smtClean="0">
              <a:solidFill>
                <a:srgbClr val="000000"/>
              </a:solidFill>
              <a:latin typeface="Helvetica 55 Roman"/>
              <a:ea typeface="ＭＳ Ｐゴシック" pitchFamily="-107" charset="-128"/>
              <a:cs typeface="ＭＳ Ｐゴシック" pitchFamily="-107" charset="-128"/>
            </a:endParaRPr>
          </a:p>
          <a:p>
            <a:pPr eaLnBrk="0" hangingPunct="0">
              <a:lnSpc>
                <a:spcPct val="100000"/>
              </a:lnSpc>
              <a:defRPr/>
            </a:pPr>
            <a:endParaRPr lang="sv-SE" sz="1800" b="0" kern="0" dirty="0">
              <a:solidFill>
                <a:srgbClr val="000000"/>
              </a:solidFill>
              <a:latin typeface="Helvetica 55 Roman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26282" y="1389946"/>
            <a:ext cx="387416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smtClean="0">
                <a:latin typeface="+mn-lt"/>
              </a:rPr>
              <a:t>53% </a:t>
            </a:r>
            <a:r>
              <a:rPr lang="sv-SE" sz="2000" b="0" dirty="0" err="1">
                <a:latin typeface="+mn-lt"/>
              </a:rPr>
              <a:t>of</a:t>
            </a:r>
            <a:r>
              <a:rPr lang="sv-SE" sz="2000" b="0" dirty="0">
                <a:latin typeface="+mn-lt"/>
              </a:rPr>
              <a:t> </a:t>
            </a:r>
            <a:r>
              <a:rPr lang="sv-SE" sz="2000" b="0" dirty="0" err="1">
                <a:latin typeface="+mn-lt"/>
              </a:rPr>
              <a:t>Swedes</a:t>
            </a:r>
            <a:r>
              <a:rPr lang="sv-SE" sz="2000" b="0" dirty="0">
                <a:latin typeface="+mn-lt"/>
              </a:rPr>
              <a:t> </a:t>
            </a:r>
            <a:r>
              <a:rPr lang="sv-SE" sz="2000" b="0" dirty="0" err="1">
                <a:latin typeface="+mn-lt"/>
              </a:rPr>
              <a:t>volunteer</a:t>
            </a:r>
            <a:r>
              <a:rPr lang="sv-SE" sz="2000" b="0" dirty="0">
                <a:latin typeface="+mn-lt"/>
              </a:rPr>
              <a:t> </a:t>
            </a:r>
          </a:p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>
                <a:latin typeface="+mn-lt"/>
              </a:rPr>
              <a:t>Average</a:t>
            </a:r>
            <a:r>
              <a:rPr lang="sv-SE" sz="2000" b="0" dirty="0">
                <a:latin typeface="+mn-lt"/>
              </a:rPr>
              <a:t> 15 </a:t>
            </a:r>
            <a:r>
              <a:rPr lang="sv-SE" sz="2000" b="0" dirty="0" err="1">
                <a:latin typeface="+mn-lt"/>
              </a:rPr>
              <a:t>hours</a:t>
            </a:r>
            <a:r>
              <a:rPr lang="sv-SE" sz="2000" b="0" dirty="0">
                <a:latin typeface="+mn-lt"/>
              </a:rPr>
              <a:t> a </a:t>
            </a:r>
            <a:r>
              <a:rPr lang="sv-SE" sz="2000" b="0" dirty="0" err="1" smtClean="0">
                <a:latin typeface="+mn-lt"/>
              </a:rPr>
              <a:t>month</a:t>
            </a:r>
            <a:endParaRPr lang="sv-SE" sz="2000" b="0" dirty="0" smtClean="0">
              <a:latin typeface="+mn-lt"/>
            </a:endParaRPr>
          </a:p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>
                <a:latin typeface="+mn-lt"/>
              </a:rPr>
              <a:t>CSOs</a:t>
            </a:r>
            <a:r>
              <a:rPr lang="sv-SE" sz="2000" b="0" dirty="0" smtClean="0">
                <a:latin typeface="+mn-lt"/>
              </a:rPr>
              <a:t> </a:t>
            </a:r>
            <a:r>
              <a:rPr lang="sv-SE" sz="2000" b="0" dirty="0" err="1" smtClean="0">
                <a:latin typeface="+mn-lt"/>
              </a:rPr>
              <a:t>within</a:t>
            </a:r>
            <a:r>
              <a:rPr lang="sv-SE" sz="2000" b="0" dirty="0" smtClean="0">
                <a:latin typeface="+mn-lt"/>
              </a:rPr>
              <a:t> sports and social </a:t>
            </a:r>
            <a:r>
              <a:rPr lang="sv-SE" sz="2000" b="0" dirty="0" err="1" smtClean="0">
                <a:latin typeface="+mn-lt"/>
              </a:rPr>
              <a:t>sphere</a:t>
            </a:r>
            <a:r>
              <a:rPr lang="sv-SE" sz="2000" b="0" dirty="0" smtClean="0">
                <a:latin typeface="+mn-lt"/>
              </a:rPr>
              <a:t> </a:t>
            </a:r>
            <a:r>
              <a:rPr lang="sv-SE" sz="2000" b="0" dirty="0" err="1" smtClean="0">
                <a:latin typeface="+mn-lt"/>
              </a:rPr>
              <a:t>dominate</a:t>
            </a:r>
            <a:endParaRPr lang="sv-SE" sz="2000" b="0" dirty="0" smtClean="0">
              <a:latin typeface="+mn-lt"/>
            </a:endParaRPr>
          </a:p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smtClean="0">
                <a:latin typeface="+mn-lt"/>
              </a:rPr>
              <a:t>53% men, 47% </a:t>
            </a:r>
            <a:r>
              <a:rPr lang="sv-SE" sz="2000" b="0" dirty="0" err="1" smtClean="0">
                <a:latin typeface="+mn-lt"/>
              </a:rPr>
              <a:t>women</a:t>
            </a:r>
            <a:r>
              <a:rPr lang="sv-SE" sz="2000" b="0" dirty="0" smtClean="0">
                <a:latin typeface="+mn-lt"/>
              </a:rPr>
              <a:t> </a:t>
            </a:r>
            <a:r>
              <a:rPr lang="sv-SE" sz="2000" b="0" dirty="0" err="1" smtClean="0">
                <a:latin typeface="+mn-lt"/>
              </a:rPr>
              <a:t>volunteer</a:t>
            </a:r>
            <a:endParaRPr lang="sv-SE" sz="2000" b="0" dirty="0" smtClean="0">
              <a:latin typeface="+mn-lt"/>
            </a:endParaRPr>
          </a:p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endParaRPr lang="sv-SE" sz="2000" b="0" dirty="0">
              <a:latin typeface="+mn-lt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368012" y="1352895"/>
            <a:ext cx="37610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smtClean="0"/>
              <a:t>Tradition and </a:t>
            </a:r>
            <a:r>
              <a:rPr lang="sv-SE" sz="2000" b="0" dirty="0" err="1" smtClean="0"/>
              <a:t>history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of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volunteering</a:t>
            </a:r>
            <a:endParaRPr lang="sv-SE" sz="2000" b="0" dirty="0" smtClean="0"/>
          </a:p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/>
              <a:t>More</a:t>
            </a:r>
            <a:r>
              <a:rPr lang="sv-SE" sz="2000" b="0" dirty="0"/>
              <a:t> </a:t>
            </a:r>
            <a:r>
              <a:rPr lang="sv-SE" sz="2000" b="0" dirty="0" err="1"/>
              <a:t>than</a:t>
            </a:r>
            <a:r>
              <a:rPr lang="sv-SE" sz="2000" b="0" dirty="0"/>
              <a:t> 200 000 </a:t>
            </a:r>
            <a:r>
              <a:rPr lang="sv-SE" sz="2000" b="0" dirty="0" err="1"/>
              <a:t>CSOs</a:t>
            </a:r>
            <a:r>
              <a:rPr lang="sv-SE" sz="2000" b="0" dirty="0"/>
              <a:t> in Sweden, 9 </a:t>
            </a:r>
            <a:r>
              <a:rPr lang="sv-SE" sz="2000" b="0" dirty="0" err="1"/>
              <a:t>out</a:t>
            </a:r>
            <a:r>
              <a:rPr lang="sv-SE" sz="2000" b="0" dirty="0"/>
              <a:t> 10 </a:t>
            </a:r>
            <a:r>
              <a:rPr lang="sv-SE" sz="2000" b="0" dirty="0" err="1"/>
              <a:t>Swedes</a:t>
            </a:r>
            <a:r>
              <a:rPr lang="sv-SE" sz="2000" b="0" dirty="0"/>
              <a:t> </a:t>
            </a:r>
            <a:r>
              <a:rPr lang="sv-SE" sz="2000" b="0" dirty="0" err="1"/>
              <a:t>are</a:t>
            </a:r>
            <a:r>
              <a:rPr lang="sv-SE" sz="2000" b="0" dirty="0"/>
              <a:t> </a:t>
            </a:r>
            <a:r>
              <a:rPr lang="sv-SE" sz="2000" b="0" dirty="0" err="1"/>
              <a:t>members</a:t>
            </a:r>
            <a:endParaRPr lang="sv-SE" sz="2000" b="0" dirty="0"/>
          </a:p>
          <a:p>
            <a:pPr marL="431800" lvl="1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defRPr/>
            </a:pPr>
            <a:endParaRPr lang="sv-SE" sz="2000" b="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200" y="3477050"/>
            <a:ext cx="4558441" cy="30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687080" y="140908"/>
            <a:ext cx="7772400" cy="1447800"/>
          </a:xfrm>
        </p:spPr>
        <p:txBody>
          <a:bodyPr/>
          <a:lstStyle/>
          <a:p>
            <a:r>
              <a:rPr lang="sv-SE" altLang="sv-SE" dirty="0" err="1" smtClean="0">
                <a:solidFill>
                  <a:srgbClr val="0083BE"/>
                </a:solidFill>
                <a:ea typeface="ＭＳ Ｐゴシック" pitchFamily="-111" charset="-128"/>
              </a:rPr>
              <a:t>Motivational</a:t>
            </a:r>
            <a:r>
              <a:rPr lang="sv-SE" altLang="sv-SE" dirty="0" smtClean="0">
                <a:solidFill>
                  <a:srgbClr val="0083BE"/>
                </a:solidFill>
                <a:ea typeface="ＭＳ Ｐゴシック" pitchFamily="-111" charset="-128"/>
              </a:rPr>
              <a:t> </a:t>
            </a:r>
            <a:r>
              <a:rPr lang="sv-SE" altLang="sv-SE" dirty="0" err="1" smtClean="0">
                <a:solidFill>
                  <a:srgbClr val="0083BE"/>
                </a:solidFill>
                <a:ea typeface="ＭＳ Ｐゴシック" pitchFamily="-111" charset="-128"/>
              </a:rPr>
              <a:t>factors</a:t>
            </a:r>
            <a:endParaRPr lang="sv-SE" altLang="sv-SE" dirty="0" smtClean="0">
              <a:solidFill>
                <a:srgbClr val="0083BE"/>
              </a:solidFill>
              <a:ea typeface="ＭＳ Ｐゴシック" pitchFamily="-111" charset="-128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3154" y="1165004"/>
            <a:ext cx="871748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endParaRPr lang="sv-SE" sz="1800" b="0" kern="0" dirty="0" smtClean="0">
              <a:solidFill>
                <a:srgbClr val="000000"/>
              </a:solidFill>
              <a:latin typeface="Helvetica 55 Roman"/>
              <a:ea typeface="ＭＳ Ｐゴシック" pitchFamily="-107" charset="-128"/>
              <a:cs typeface="ＭＳ Ｐゴシック" pitchFamily="-107" charset="-128"/>
            </a:endParaRPr>
          </a:p>
          <a:p>
            <a:pPr eaLnBrk="0" hangingPunct="0">
              <a:lnSpc>
                <a:spcPct val="100000"/>
              </a:lnSpc>
              <a:defRPr/>
            </a:pPr>
            <a:endParaRPr lang="sv-SE" sz="1800" b="0" kern="0" dirty="0">
              <a:solidFill>
                <a:srgbClr val="000000"/>
              </a:solidFill>
              <a:latin typeface="Helvetica 55 Roman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70011" y="1553391"/>
            <a:ext cx="3761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endParaRPr lang="sv-SE" sz="2000" b="0" dirty="0">
              <a:latin typeface="+mn-lt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70011" y="1567889"/>
            <a:ext cx="4768574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en-US" sz="2000" b="0" dirty="0" smtClean="0"/>
              <a:t>Being part of something positive</a:t>
            </a:r>
          </a:p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en-US" sz="2000" b="0" dirty="0"/>
              <a:t>D</a:t>
            </a:r>
            <a:r>
              <a:rPr lang="en-US" sz="2000" b="0" dirty="0" smtClean="0"/>
              <a:t>o </a:t>
            </a:r>
            <a:r>
              <a:rPr lang="en-US" sz="2000" b="0" dirty="0"/>
              <a:t>something concrete </a:t>
            </a:r>
            <a:endParaRPr lang="en-US" sz="2000" b="0" dirty="0" smtClean="0"/>
          </a:p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en-US" sz="2000" b="0" dirty="0" smtClean="0"/>
              <a:t>Feel needed</a:t>
            </a:r>
          </a:p>
          <a:p>
            <a:pPr marL="719138" lvl="1" indent="-287338" eaLnBrk="0" hangingPunct="0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en-US" sz="2000" b="0" dirty="0" smtClean="0"/>
              <a:t>Helping others</a:t>
            </a:r>
            <a:endParaRPr lang="sv-SE" sz="2000" b="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246" y="3252075"/>
            <a:ext cx="4913802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692377" y="154314"/>
            <a:ext cx="7772400" cy="1447800"/>
          </a:xfrm>
        </p:spPr>
        <p:txBody>
          <a:bodyPr/>
          <a:lstStyle/>
          <a:p>
            <a:r>
              <a:rPr lang="sv-SE" altLang="sv-SE" dirty="0" smtClean="0">
                <a:solidFill>
                  <a:srgbClr val="0083BE"/>
                </a:solidFill>
                <a:ea typeface="ＭＳ Ｐゴシック" pitchFamily="-111" charset="-128"/>
              </a:rPr>
              <a:t>The </a:t>
            </a:r>
            <a:r>
              <a:rPr lang="sv-SE" altLang="sv-SE" dirty="0" err="1" smtClean="0">
                <a:solidFill>
                  <a:srgbClr val="0083BE"/>
                </a:solidFill>
                <a:ea typeface="ＭＳ Ｐゴシック" pitchFamily="-111" charset="-128"/>
              </a:rPr>
              <a:t>value</a:t>
            </a:r>
            <a:r>
              <a:rPr lang="sv-SE" altLang="sv-SE" dirty="0" smtClean="0">
                <a:solidFill>
                  <a:srgbClr val="0083BE"/>
                </a:solidFill>
                <a:ea typeface="ＭＳ Ｐゴシック" pitchFamily="-111" charset="-128"/>
              </a:rPr>
              <a:t> </a:t>
            </a:r>
            <a:r>
              <a:rPr lang="sv-SE" altLang="sv-SE" dirty="0" err="1" smtClean="0">
                <a:solidFill>
                  <a:srgbClr val="0083BE"/>
                </a:solidFill>
                <a:ea typeface="ＭＳ Ｐゴシック" pitchFamily="-111" charset="-128"/>
              </a:rPr>
              <a:t>of</a:t>
            </a:r>
            <a:r>
              <a:rPr lang="sv-SE" altLang="sv-SE" dirty="0" smtClean="0">
                <a:solidFill>
                  <a:srgbClr val="0083BE"/>
                </a:solidFill>
                <a:ea typeface="ＭＳ Ｐゴシック" pitchFamily="-111" charset="-128"/>
              </a:rPr>
              <a:t> </a:t>
            </a:r>
            <a:r>
              <a:rPr lang="sv-SE" altLang="sv-SE" dirty="0" err="1" smtClean="0">
                <a:solidFill>
                  <a:srgbClr val="0083BE"/>
                </a:solidFill>
                <a:ea typeface="ＭＳ Ｐゴシック" pitchFamily="-111" charset="-128"/>
              </a:rPr>
              <a:t>volunteering</a:t>
            </a:r>
            <a:endParaRPr lang="sv-SE" altLang="sv-SE" dirty="0" smtClean="0">
              <a:solidFill>
                <a:srgbClr val="0083BE"/>
              </a:solidFill>
              <a:ea typeface="ＭＳ Ｐゴシック" pitchFamily="-111" charset="-128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291573" y="1060055"/>
            <a:ext cx="4173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1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defRPr/>
            </a:pPr>
            <a:endParaRPr lang="sv-SE" sz="2000" b="0" dirty="0" smtClean="0"/>
          </a:p>
        </p:txBody>
      </p:sp>
      <p:sp>
        <p:nvSpPr>
          <p:cNvPr id="7" name="Ellips 6"/>
          <p:cNvSpPr/>
          <p:nvPr/>
        </p:nvSpPr>
        <p:spPr bwMode="auto">
          <a:xfrm>
            <a:off x="692377" y="1237785"/>
            <a:ext cx="2574930" cy="255363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55 Roman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-121663" y="1783955"/>
            <a:ext cx="452639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0" lvl="2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defRPr/>
            </a:pPr>
            <a:r>
              <a:rPr lang="sv-SE" dirty="0" err="1" smtClean="0"/>
              <a:t>Individual</a:t>
            </a:r>
            <a:r>
              <a:rPr lang="sv-SE" dirty="0" smtClean="0"/>
              <a:t> </a:t>
            </a:r>
          </a:p>
          <a:p>
            <a:pPr marL="1176338" lvl="2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smtClean="0"/>
              <a:t>Health</a:t>
            </a:r>
          </a:p>
          <a:p>
            <a:pPr marL="1176338" lvl="2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smtClean="0"/>
              <a:t>Feeling </a:t>
            </a:r>
            <a:r>
              <a:rPr lang="sv-SE" sz="2000" b="0" dirty="0" err="1" smtClean="0"/>
              <a:t>needed</a:t>
            </a:r>
            <a:endParaRPr lang="sv-SE" sz="2000" b="0" dirty="0" smtClean="0"/>
          </a:p>
          <a:p>
            <a:pPr marL="1176338" lvl="2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/>
              <a:t>Wider</a:t>
            </a:r>
            <a:r>
              <a:rPr lang="sv-SE" sz="2000" b="0" dirty="0" smtClean="0"/>
              <a:t> social </a:t>
            </a:r>
            <a:r>
              <a:rPr lang="sv-SE" sz="2000" b="0" dirty="0" err="1" smtClean="0"/>
              <a:t>network</a:t>
            </a:r>
            <a:endParaRPr lang="sv-SE" sz="2000" b="0" dirty="0" smtClean="0"/>
          </a:p>
          <a:p>
            <a:pPr marL="1176338" lvl="2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/>
              <a:t>Being</a:t>
            </a:r>
            <a:r>
              <a:rPr lang="sv-SE" sz="2000" b="0" dirty="0" smtClean="0"/>
              <a:t> a part </a:t>
            </a:r>
            <a:r>
              <a:rPr lang="sv-SE" sz="2000" b="0" dirty="0" err="1" smtClean="0"/>
              <a:t>of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society</a:t>
            </a:r>
            <a:r>
              <a:rPr lang="sv-SE" sz="2000" b="0" dirty="0" smtClean="0"/>
              <a:t> – and </a:t>
            </a:r>
            <a:r>
              <a:rPr lang="sv-SE" sz="2000" b="0" dirty="0" err="1" smtClean="0"/>
              <a:t>influencing</a:t>
            </a:r>
            <a:r>
              <a:rPr lang="sv-SE" sz="2000" b="0" dirty="0" smtClean="0"/>
              <a:t> it</a:t>
            </a:r>
            <a:endParaRPr lang="sv-SE" sz="2000" b="0" dirty="0"/>
          </a:p>
        </p:txBody>
      </p:sp>
      <p:sp>
        <p:nvSpPr>
          <p:cNvPr id="16" name="Rektangel 15"/>
          <p:cNvSpPr/>
          <p:nvPr/>
        </p:nvSpPr>
        <p:spPr>
          <a:xfrm>
            <a:off x="3710639" y="1783955"/>
            <a:ext cx="4754137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0" lvl="2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defRPr/>
            </a:pPr>
            <a:r>
              <a:rPr lang="sv-SE" dirty="0" smtClean="0"/>
              <a:t>Organisation</a:t>
            </a:r>
          </a:p>
          <a:p>
            <a:pPr marL="1176338" lvl="2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smtClean="0"/>
              <a:t>Developing/</a:t>
            </a:r>
            <a:r>
              <a:rPr lang="sv-SE" sz="2000" b="0" dirty="0" err="1" smtClean="0"/>
              <a:t>changing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something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together</a:t>
            </a:r>
            <a:endParaRPr lang="sv-SE" sz="2000" b="0" dirty="0" smtClean="0"/>
          </a:p>
          <a:p>
            <a:pPr marL="1176338" lvl="2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/>
              <a:t>Providing</a:t>
            </a:r>
            <a:r>
              <a:rPr lang="sv-SE" sz="2000" b="0" dirty="0" smtClean="0"/>
              <a:t> a </a:t>
            </a:r>
            <a:r>
              <a:rPr lang="sv-SE" sz="2000" b="0" dirty="0" err="1" smtClean="0"/>
              <a:t>platform</a:t>
            </a:r>
            <a:r>
              <a:rPr lang="sv-SE" sz="2000" b="0" dirty="0" smtClean="0"/>
              <a:t> for </a:t>
            </a:r>
            <a:r>
              <a:rPr lang="sv-SE" sz="2000" b="0" dirty="0" err="1" smtClean="0"/>
              <a:t>people</a:t>
            </a:r>
            <a:r>
              <a:rPr lang="sv-SE" sz="2000" b="0" dirty="0" smtClean="0"/>
              <a:t> to </a:t>
            </a:r>
            <a:r>
              <a:rPr lang="sv-SE" sz="2000" b="0" dirty="0" err="1" smtClean="0"/>
              <a:t>engage</a:t>
            </a:r>
            <a:endParaRPr lang="sv-SE" sz="2000" b="0" dirty="0" smtClean="0"/>
          </a:p>
          <a:p>
            <a:pPr marL="1176338" lvl="2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/>
              <a:t>People</a:t>
            </a:r>
            <a:r>
              <a:rPr lang="sv-SE" sz="2000" b="0" dirty="0" smtClean="0"/>
              <a:t> meeting </a:t>
            </a:r>
            <a:r>
              <a:rPr lang="sv-SE" sz="2000" b="0" dirty="0" err="1" smtClean="0"/>
              <a:t>volunteers</a:t>
            </a:r>
            <a:endParaRPr lang="sv-SE" sz="2000" b="0" dirty="0"/>
          </a:p>
        </p:txBody>
      </p:sp>
      <p:sp>
        <p:nvSpPr>
          <p:cNvPr id="17" name="Rektangel 16"/>
          <p:cNvSpPr/>
          <p:nvPr/>
        </p:nvSpPr>
        <p:spPr>
          <a:xfrm>
            <a:off x="2506308" y="4428009"/>
            <a:ext cx="504306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0" lvl="2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defRPr/>
            </a:pPr>
            <a:r>
              <a:rPr lang="sv-SE" dirty="0" err="1" smtClean="0"/>
              <a:t>Society</a:t>
            </a:r>
            <a:endParaRPr lang="sv-SE" dirty="0" smtClean="0"/>
          </a:p>
          <a:p>
            <a:pPr marL="1176338" lvl="2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/>
              <a:t>Develops</a:t>
            </a:r>
            <a:r>
              <a:rPr lang="sv-SE" sz="2000" b="0" dirty="0" smtClean="0"/>
              <a:t> trust</a:t>
            </a:r>
          </a:p>
          <a:p>
            <a:pPr marL="1176338" lvl="2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/>
              <a:t>Develops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welfare</a:t>
            </a:r>
            <a:endParaRPr lang="sv-SE" sz="2000" b="0" dirty="0" smtClean="0"/>
          </a:p>
          <a:p>
            <a:pPr marL="1176338" lvl="2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/>
              <a:t>Promotes</a:t>
            </a:r>
            <a:r>
              <a:rPr lang="sv-SE" sz="2000" b="0" dirty="0"/>
              <a:t> </a:t>
            </a:r>
            <a:r>
              <a:rPr lang="sv-SE" sz="2000" b="0" dirty="0" err="1" smtClean="0"/>
              <a:t>democracy</a:t>
            </a:r>
            <a:endParaRPr lang="sv-SE" sz="2000" b="0" dirty="0" smtClean="0"/>
          </a:p>
          <a:p>
            <a:pPr marL="1176338" lvl="2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smtClean="0"/>
              <a:t>Positive for public </a:t>
            </a:r>
            <a:r>
              <a:rPr lang="sv-SE" sz="2000" b="0" dirty="0" err="1" smtClean="0"/>
              <a:t>health</a:t>
            </a:r>
            <a:endParaRPr lang="sv-SE" sz="2000" b="0" dirty="0"/>
          </a:p>
        </p:txBody>
      </p:sp>
    </p:spTree>
    <p:extLst>
      <p:ext uri="{BB962C8B-B14F-4D97-AF65-F5344CB8AC3E}">
        <p14:creationId xmlns:p14="http://schemas.microsoft.com/office/powerpoint/2010/main" val="28638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725831" y="161573"/>
            <a:ext cx="7772400" cy="1447800"/>
          </a:xfrm>
        </p:spPr>
        <p:txBody>
          <a:bodyPr/>
          <a:lstStyle/>
          <a:p>
            <a:r>
              <a:rPr lang="sv-SE" altLang="sv-SE" dirty="0" err="1" smtClean="0">
                <a:solidFill>
                  <a:srgbClr val="0083BE"/>
                </a:solidFill>
                <a:ea typeface="ＭＳ Ｐゴシック" pitchFamily="-111" charset="-128"/>
              </a:rPr>
              <a:t>Promoting</a:t>
            </a:r>
            <a:r>
              <a:rPr lang="sv-SE" altLang="sv-SE" dirty="0" smtClean="0">
                <a:solidFill>
                  <a:srgbClr val="0083BE"/>
                </a:solidFill>
                <a:ea typeface="ＭＳ Ｐゴシック" pitchFamily="-111" charset="-128"/>
              </a:rPr>
              <a:t> </a:t>
            </a:r>
            <a:r>
              <a:rPr lang="sv-SE" altLang="sv-SE" dirty="0" err="1" smtClean="0">
                <a:solidFill>
                  <a:srgbClr val="0083BE"/>
                </a:solidFill>
                <a:ea typeface="ＭＳ Ｐゴシック" pitchFamily="-111" charset="-128"/>
              </a:rPr>
              <a:t>volunteering</a:t>
            </a:r>
            <a:endParaRPr lang="sv-SE" altLang="sv-SE" dirty="0" smtClean="0">
              <a:solidFill>
                <a:srgbClr val="0083BE"/>
              </a:solidFill>
              <a:ea typeface="ＭＳ Ｐゴシック" pitchFamily="-111" charset="-128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14305" y="1609373"/>
            <a:ext cx="8183926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1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/>
              <a:t>Who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organises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volunteers</a:t>
            </a:r>
            <a:r>
              <a:rPr lang="sv-SE" sz="2000" b="0" dirty="0" smtClean="0"/>
              <a:t> is </a:t>
            </a:r>
            <a:r>
              <a:rPr lang="sv-SE" sz="2000" b="0" dirty="0" err="1" smtClean="0"/>
              <a:t>important</a:t>
            </a:r>
            <a:endParaRPr lang="sv-SE" sz="2000" b="0" dirty="0" smtClean="0"/>
          </a:p>
          <a:p>
            <a:pPr marL="719138" lvl="1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/>
              <a:t>Consider</a:t>
            </a:r>
            <a:r>
              <a:rPr lang="sv-SE" sz="2000" b="0" dirty="0" smtClean="0"/>
              <a:t> </a:t>
            </a:r>
            <a:r>
              <a:rPr lang="sv-SE" sz="2000" b="0" dirty="0" err="1"/>
              <a:t>motivational</a:t>
            </a:r>
            <a:r>
              <a:rPr lang="sv-SE" sz="2000" b="0" dirty="0"/>
              <a:t> </a:t>
            </a:r>
            <a:r>
              <a:rPr lang="sv-SE" sz="2000" b="0" dirty="0" err="1"/>
              <a:t>factors</a:t>
            </a:r>
            <a:r>
              <a:rPr lang="sv-SE" sz="2000" b="0" dirty="0"/>
              <a:t> </a:t>
            </a:r>
            <a:r>
              <a:rPr lang="sv-SE" sz="2000" b="0" dirty="0" err="1"/>
              <a:t>of</a:t>
            </a:r>
            <a:r>
              <a:rPr lang="sv-SE" sz="2000" b="0" dirty="0"/>
              <a:t> </a:t>
            </a:r>
            <a:r>
              <a:rPr lang="sv-SE" sz="2000" b="0" dirty="0" err="1" smtClean="0"/>
              <a:t>volunteers</a:t>
            </a:r>
            <a:endParaRPr lang="sv-SE" sz="2000" b="0" dirty="0" smtClean="0"/>
          </a:p>
          <a:p>
            <a:pPr marL="719138" lvl="1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smtClean="0"/>
              <a:t>Make it </a:t>
            </a:r>
            <a:r>
              <a:rPr lang="sv-SE" sz="2000" b="0" dirty="0" err="1" smtClean="0"/>
              <a:t>easy</a:t>
            </a:r>
            <a:r>
              <a:rPr lang="sv-SE" sz="2000" b="0" dirty="0" smtClean="0"/>
              <a:t>, </a:t>
            </a:r>
            <a:r>
              <a:rPr lang="sv-SE" sz="2000" b="0" dirty="0" err="1" smtClean="0"/>
              <a:t>provide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structure</a:t>
            </a:r>
            <a:r>
              <a:rPr lang="sv-SE" sz="2000" b="0" dirty="0" smtClean="0"/>
              <a:t> and </a:t>
            </a:r>
            <a:r>
              <a:rPr lang="sv-SE" sz="2000" b="0" dirty="0" err="1" smtClean="0"/>
              <a:t>describe</a:t>
            </a:r>
            <a:r>
              <a:rPr lang="sv-SE" sz="2000" b="0" dirty="0" smtClean="0"/>
              <a:t> the </a:t>
            </a:r>
            <a:r>
              <a:rPr lang="sv-SE" sz="2000" b="0" dirty="0" err="1" smtClean="0"/>
              <a:t>bigger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picture</a:t>
            </a:r>
            <a:endParaRPr lang="sv-SE" sz="2000" b="0" dirty="0"/>
          </a:p>
          <a:p>
            <a:pPr marL="719138" lvl="1" indent="-287338">
              <a:lnSpc>
                <a:spcPct val="100000"/>
              </a:lnSpc>
              <a:spcBef>
                <a:spcPts val="900"/>
              </a:spcBef>
              <a:buClr>
                <a:srgbClr val="3C8C93"/>
              </a:buClr>
              <a:buSzPct val="100000"/>
              <a:buBlip>
                <a:blip r:embed="rId3"/>
              </a:buBlip>
              <a:defRPr/>
            </a:pPr>
            <a:r>
              <a:rPr lang="sv-SE" sz="2000" b="0" dirty="0" err="1" smtClean="0"/>
              <a:t>Keep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volunteering</a:t>
            </a:r>
            <a:r>
              <a:rPr lang="sv-SE" sz="2000" b="0" dirty="0" smtClean="0"/>
              <a:t> </a:t>
            </a:r>
            <a:r>
              <a:rPr lang="sv-SE" sz="2000" b="0" dirty="0" err="1" smtClean="0"/>
              <a:t>voluntary</a:t>
            </a:r>
            <a:endParaRPr lang="sv-SE" sz="2000" b="0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25" y="3754350"/>
            <a:ext cx="6424104" cy="27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ontarbyran_ppt-mall_ny6a">
  <a:themeElements>
    <a:clrScheme name="volontä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lontär">
      <a:majorFont>
        <a:latin typeface="Helvetica 75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55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55 Roman" charset="0"/>
          </a:defRPr>
        </a:defPPr>
      </a:lstStyle>
    </a:lnDef>
  </a:objectDefaults>
  <a:extraClrSchemeLst>
    <a:extraClrScheme>
      <a:clrScheme name="volontä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ontä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ontä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ontä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ontä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ontä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ontä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ontä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ontä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ontä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ontä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ontä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D914D3467CD84AAF5C406A4BE4F3AC" ma:contentTypeVersion="9" ma:contentTypeDescription="Create a new document." ma:contentTypeScope="" ma:versionID="70fc9989a446ab7ae1cd7cabb4671626">
  <xsd:schema xmlns:xsd="http://www.w3.org/2001/XMLSchema" xmlns:xs="http://www.w3.org/2001/XMLSchema" xmlns:p="http://schemas.microsoft.com/office/2006/metadata/properties" xmlns:ns2="287b5560-5136-4c2d-95c3-2e4f53396579" xmlns:ns3="165ff07e-8898-426a-9b54-10085db78d01" targetNamespace="http://schemas.microsoft.com/office/2006/metadata/properties" ma:root="true" ma:fieldsID="8f9765525abce1bda4206abd13986551" ns2:_="" ns3:_="">
    <xsd:import namespace="287b5560-5136-4c2d-95c3-2e4f53396579"/>
    <xsd:import namespace="165ff07e-8898-426a-9b54-10085db78d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b5560-5136-4c2d-95c3-2e4f533965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ff07e-8898-426a-9b54-10085db78d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23EBE-5697-4C44-A1AB-5743EFAD8E3C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165ff07e-8898-426a-9b54-10085db78d01"/>
    <ds:schemaRef ds:uri="http://schemas.microsoft.com/office/infopath/2007/PartnerControls"/>
    <ds:schemaRef ds:uri="287b5560-5136-4c2d-95c3-2e4f53396579"/>
  </ds:schemaRefs>
</ds:datastoreItem>
</file>

<file path=customXml/itemProps2.xml><?xml version="1.0" encoding="utf-8"?>
<ds:datastoreItem xmlns:ds="http://schemas.openxmlformats.org/officeDocument/2006/customXml" ds:itemID="{1705FD2D-2B38-4E6B-BB5F-E120866036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7B034D-A22C-4484-8B4E-EF4F65920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7b5560-5136-4c2d-95c3-2e4f53396579"/>
    <ds:schemaRef ds:uri="165ff07e-8898-426a-9b54-10085db78d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volontarbyran_ppt-mall_ny6a</Template>
  <TotalTime>0</TotalTime>
  <Words>211</Words>
  <Application>Microsoft Office PowerPoint</Application>
  <PresentationFormat>Bildschirmpräsentation (4:3)</PresentationFormat>
  <Paragraphs>52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volontarbyran_ppt-mall_ny6a</vt:lpstr>
      <vt:lpstr>PowerPoint-Präsentation</vt:lpstr>
      <vt:lpstr>Volontärbyrån</vt:lpstr>
      <vt:lpstr>Volunteering in Sweden</vt:lpstr>
      <vt:lpstr>Motivational factors</vt:lpstr>
      <vt:lpstr>The value of volunteering</vt:lpstr>
      <vt:lpstr>Promoting volunteering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Snell</dc:creator>
  <cp:lastModifiedBy>Windegger, Markus</cp:lastModifiedBy>
  <cp:revision>125</cp:revision>
  <cp:lastPrinted>2014-11-13T09:05:59Z</cp:lastPrinted>
  <dcterms:created xsi:type="dcterms:W3CDTF">2013-09-24T10:46:16Z</dcterms:created>
  <dcterms:modified xsi:type="dcterms:W3CDTF">2017-10-03T13:40:57Z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0x010100A3D914D3467CD84AAF5C406A4BE4F3AC</vt:lpwstr>
  </property>
</Properties>
</file>