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3" r:id="rId2"/>
    <p:sldId id="530" r:id="rId3"/>
    <p:sldId id="541" r:id="rId4"/>
    <p:sldId id="490" r:id="rId5"/>
    <p:sldId id="516" r:id="rId6"/>
    <p:sldId id="526" r:id="rId7"/>
    <p:sldId id="527" r:id="rId8"/>
    <p:sldId id="528" r:id="rId9"/>
    <p:sldId id="529" r:id="rId10"/>
    <p:sldId id="546" r:id="rId11"/>
    <p:sldId id="531" r:id="rId12"/>
    <p:sldId id="517" r:id="rId13"/>
    <p:sldId id="534" r:id="rId14"/>
    <p:sldId id="533" r:id="rId15"/>
    <p:sldId id="518" r:id="rId16"/>
    <p:sldId id="538" r:id="rId17"/>
    <p:sldId id="519" r:id="rId18"/>
    <p:sldId id="539" r:id="rId19"/>
    <p:sldId id="544" r:id="rId20"/>
    <p:sldId id="495" r:id="rId21"/>
    <p:sldId id="485" r:id="rId22"/>
  </p:sldIdLst>
  <p:sldSz cx="9144000" cy="6858000" type="overhead"/>
  <p:notesSz cx="9928225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FF"/>
    <a:srgbClr val="0046A0"/>
    <a:srgbClr val="0933A0"/>
    <a:srgbClr val="2D009D"/>
    <a:srgbClr val="33338B"/>
    <a:srgbClr val="4D4D4D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67" autoAdjust="0"/>
    <p:restoredTop sz="94505" autoAdjust="0"/>
  </p:normalViewPr>
  <p:slideViewPr>
    <p:cSldViewPr>
      <p:cViewPr>
        <p:scale>
          <a:sx n="75" d="100"/>
          <a:sy n="75" d="100"/>
        </p:scale>
        <p:origin x="-2016" y="-744"/>
      </p:cViewPr>
      <p:guideLst>
        <p:guide orient="horz" pos="2160"/>
        <p:guide orient="horz" pos="566"/>
        <p:guide orient="horz" pos="618"/>
        <p:guide orient="horz" pos="1117"/>
        <p:guide orient="horz" pos="3840"/>
        <p:guide orient="horz" pos="3931"/>
        <p:guide orient="horz" pos="1026"/>
        <p:guide pos="2880"/>
        <p:guide pos="159"/>
        <p:guide pos="5603"/>
        <p:guide pos="461"/>
        <p:guide pos="2789"/>
        <p:guide pos="297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7" d="100"/>
          <a:sy n="87" d="100"/>
        </p:scale>
        <p:origin x="-2826" y="-246"/>
      </p:cViewPr>
      <p:guideLst>
        <p:guide orient="horz" pos="2142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2" y="6268435"/>
            <a:ext cx="7882968" cy="339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0" tIns="45609" rIns="91220" bIns="456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de-DE" dirty="0" smtClean="0"/>
              <a:t>Prof. Dr. Doris Rosenkranz  - WIEN – 5. Oktober 2017</a:t>
            </a:r>
            <a:endParaRPr lang="de-DE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7342432" y="6180999"/>
            <a:ext cx="1875462" cy="339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0" tIns="45609" rIns="91220" bIns="45609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de-DE" dirty="0" smtClean="0"/>
              <a:t>  </a:t>
            </a:r>
            <a:fld id="{7B283EAE-20BE-46C6-9F10-B9D34FA6C3F8}" type="slidenum">
              <a:rPr lang="de-DE"/>
              <a:pPr>
                <a:defRPr/>
              </a:pPr>
              <a:t>‹Nr.›</a:t>
            </a:fld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153890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333924" y="369132"/>
            <a:ext cx="6287485" cy="98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>
              <a:defRPr/>
            </a:pPr>
            <a:r>
              <a:rPr lang="en-US" dirty="0" err="1" smtClean="0"/>
              <a:t>Technische</a:t>
            </a:r>
            <a:r>
              <a:rPr lang="en-US" dirty="0" smtClean="0"/>
              <a:t> </a:t>
            </a:r>
            <a:r>
              <a:rPr lang="en-US" dirty="0" err="1" smtClean="0"/>
              <a:t>Hochschule</a:t>
            </a:r>
            <a:r>
              <a:rPr lang="en-US" dirty="0" smtClean="0"/>
              <a:t> </a:t>
            </a:r>
            <a:r>
              <a:rPr lang="en-US" dirty="0" err="1" smtClean="0"/>
              <a:t>Nürnberg</a:t>
            </a:r>
            <a:r>
              <a:rPr lang="en-US" dirty="0" smtClean="0"/>
              <a:t> Georg Simon Ohm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242497" y="6388019"/>
            <a:ext cx="3420373" cy="339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0" tIns="45609" rIns="91220" bIns="45609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265488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4548" y="3229061"/>
            <a:ext cx="7279135" cy="3059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0" tIns="45609" rIns="91220" bIns="456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Hier klicken, um Master-Textformat zu bearbeiten.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453937" y="6429641"/>
            <a:ext cx="2206010" cy="339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0" tIns="45609" rIns="91220" bIns="45609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Folie </a:t>
            </a:r>
            <a:fld id="{760CA58B-A274-4FD9-9727-447C06DE80AF}" type="slidenum">
              <a:rPr lang="en-US"/>
              <a:pPr>
                <a:defRPr/>
              </a:pPr>
              <a:t>‹Nr.›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07623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Technische Hochschule Nürnberg Georg Simon Ohm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Folie </a:t>
            </a:r>
            <a:fld id="{760CA58B-A274-4FD9-9727-447C06DE80AF}" type="slidenum">
              <a:rPr lang="en-US" smtClean="0"/>
              <a:pPr>
                <a:defRPr/>
              </a:pPr>
              <a:t>1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036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Technische Hochschule Nürnberg Georg Simon Ohm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Folie </a:t>
            </a:r>
            <a:fld id="{760CA58B-A274-4FD9-9727-447C06DE80AF}" type="slidenum">
              <a:rPr lang="en-US" smtClean="0"/>
              <a:pPr>
                <a:defRPr/>
              </a:pPr>
              <a:t>16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692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Technische Hochschule Nürnberg Georg Simon Ohm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Folie </a:t>
            </a:r>
            <a:fld id="{760CA58B-A274-4FD9-9727-447C06DE80AF}" type="slidenum">
              <a:rPr lang="en-US" smtClean="0"/>
              <a:pPr>
                <a:defRPr/>
              </a:pPr>
              <a:t>18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6925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Technische Hochschule Nürnberg Georg Simon Ohm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Folie </a:t>
            </a:r>
            <a:fld id="{760CA58B-A274-4FD9-9727-447C06DE80AF}" type="slidenum">
              <a:rPr lang="en-US" smtClean="0"/>
              <a:pPr>
                <a:defRPr/>
              </a:pPr>
              <a:t>21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415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Technische Hochschule Nürnberg Georg Simon Ohm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Folie </a:t>
            </a:r>
            <a:fld id="{760CA58B-A274-4FD9-9727-447C06DE80AF}" type="slidenum">
              <a:rPr lang="en-US" smtClean="0"/>
              <a:pPr>
                <a:defRPr/>
              </a:pPr>
              <a:t>6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692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Technische Hochschule Nürnberg Georg Simon Ohm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Folie </a:t>
            </a:r>
            <a:fld id="{760CA58B-A274-4FD9-9727-447C06DE80AF}" type="slidenum">
              <a:rPr lang="en-US" smtClean="0"/>
              <a:pPr>
                <a:defRPr/>
              </a:pPr>
              <a:t>7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692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Technische Hochschule Nürnberg Georg Simon Ohm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Folie </a:t>
            </a:r>
            <a:fld id="{760CA58B-A274-4FD9-9727-447C06DE80AF}" type="slidenum">
              <a:rPr lang="en-US" smtClean="0"/>
              <a:pPr>
                <a:defRPr/>
              </a:pPr>
              <a:t>8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692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Technische Hochschule Nürnberg Georg Simon Ohm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Folie </a:t>
            </a:r>
            <a:fld id="{760CA58B-A274-4FD9-9727-447C06DE80AF}" type="slidenum">
              <a:rPr lang="en-US" smtClean="0"/>
              <a:pPr>
                <a:defRPr/>
              </a:pPr>
              <a:t>9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692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Technische Hochschule Nürnberg Georg Simon Ohm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Folie </a:t>
            </a:r>
            <a:fld id="{760CA58B-A274-4FD9-9727-447C06DE80AF}" type="slidenum">
              <a:rPr lang="en-US" smtClean="0"/>
              <a:pPr>
                <a:defRPr/>
              </a:pPr>
              <a:t>10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692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Technische Hochschule Nürnberg Georg Simon Ohm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Folie </a:t>
            </a:r>
            <a:fld id="{760CA58B-A274-4FD9-9727-447C06DE80AF}" type="slidenum">
              <a:rPr lang="en-US" smtClean="0"/>
              <a:pPr>
                <a:defRPr/>
              </a:pPr>
              <a:t>11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692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Technische Hochschule Nürnberg Georg Simon Ohm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Folie </a:t>
            </a:r>
            <a:fld id="{760CA58B-A274-4FD9-9727-447C06DE80AF}" type="slidenum">
              <a:rPr lang="en-US" smtClean="0"/>
              <a:pPr>
                <a:defRPr/>
              </a:pPr>
              <a:t>13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692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Technische Hochschule Nürnberg Georg Simon Ohm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Folie </a:t>
            </a:r>
            <a:fld id="{760CA58B-A274-4FD9-9727-447C06DE80AF}" type="slidenum">
              <a:rPr lang="en-US" smtClean="0"/>
              <a:pPr>
                <a:defRPr/>
              </a:pPr>
              <a:t>14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692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509126" y="574675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de-DE" sz="2400">
              <a:latin typeface="Times New Roman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276601" y="4800601"/>
            <a:ext cx="1841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de-DE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572001" y="3886200"/>
            <a:ext cx="4321175" cy="17526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4572001" y="2130426"/>
            <a:ext cx="4321175" cy="1470025"/>
          </a:xfrm>
        </p:spPr>
        <p:txBody>
          <a:bodyPr/>
          <a:lstStyle>
            <a:lvl1pPr>
              <a:defRPr sz="2800">
                <a:solidFill>
                  <a:srgbClr val="0046A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Rectangle 257"/>
          <p:cNvSpPr>
            <a:spLocks noChangeArrowheads="1"/>
          </p:cNvSpPr>
          <p:nvPr userDrawn="1"/>
        </p:nvSpPr>
        <p:spPr bwMode="auto">
          <a:xfrm>
            <a:off x="251519" y="6237289"/>
            <a:ext cx="8640000" cy="25400"/>
          </a:xfrm>
          <a:prstGeom prst="rect">
            <a:avLst/>
          </a:prstGeom>
          <a:solidFill>
            <a:srgbClr val="77777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500"/>
          </a:p>
        </p:txBody>
      </p:sp>
      <p:sp>
        <p:nvSpPr>
          <p:cNvPr id="10" name="Rectangle 89"/>
          <p:cNvSpPr>
            <a:spLocks noChangeArrowheads="1"/>
          </p:cNvSpPr>
          <p:nvPr userDrawn="1"/>
        </p:nvSpPr>
        <p:spPr bwMode="auto">
          <a:xfrm>
            <a:off x="277175" y="692696"/>
            <a:ext cx="8640000" cy="36000"/>
          </a:xfrm>
          <a:prstGeom prst="rect">
            <a:avLst/>
          </a:prstGeom>
          <a:solidFill>
            <a:srgbClr val="77777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11" name="Grafik 10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59200"/>
            <a:ext cx="2328951" cy="31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2000" y="764704"/>
            <a:ext cx="8640000" cy="5746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000" cy="4536033"/>
          </a:xfrm>
        </p:spPr>
        <p:txBody>
          <a:bodyPr/>
          <a:lstStyle>
            <a:lvl1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buClr>
                <a:srgbClr val="0046A0"/>
              </a:buCl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buClr>
                <a:srgbClr val="0046A0"/>
              </a:buCl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buClr>
                <a:srgbClr val="0046A0"/>
              </a:buCl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buClr>
                <a:srgbClr val="0046A0"/>
              </a:buCl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fld id="{93FAADE6-BA98-4765-B3CD-771645FA674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2000" y="1629272"/>
            <a:ext cx="4176000" cy="4536033"/>
          </a:xfrm>
        </p:spPr>
        <p:txBody>
          <a:bodyPr/>
          <a:lstStyle>
            <a:lvl1pPr>
              <a:defRPr sz="1800"/>
            </a:lvl1pPr>
            <a:lvl2pPr>
              <a:buClr>
                <a:srgbClr val="0046A0"/>
              </a:buClr>
              <a:defRPr sz="1800"/>
            </a:lvl2pPr>
            <a:lvl3pPr>
              <a:buClr>
                <a:srgbClr val="0046A0"/>
              </a:buClr>
              <a:defRPr sz="1800"/>
            </a:lvl3pPr>
            <a:lvl4pPr>
              <a:buClr>
                <a:srgbClr val="0046A0"/>
              </a:buClr>
              <a:defRPr sz="1800"/>
            </a:lvl4pPr>
            <a:lvl5pPr>
              <a:buClr>
                <a:srgbClr val="0046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16016" y="1629272"/>
            <a:ext cx="4176000" cy="4536033"/>
          </a:xfrm>
        </p:spPr>
        <p:txBody>
          <a:bodyPr/>
          <a:lstStyle>
            <a:lvl1pPr>
              <a:defRPr sz="1800"/>
            </a:lvl1pPr>
            <a:lvl2pPr>
              <a:buClr>
                <a:srgbClr val="0046A0"/>
              </a:buClr>
              <a:defRPr sz="1800"/>
            </a:lvl2pPr>
            <a:lvl3pPr>
              <a:buClr>
                <a:srgbClr val="0046A0"/>
              </a:buClr>
              <a:defRPr sz="1800"/>
            </a:lvl3pPr>
            <a:lvl4pPr>
              <a:buClr>
                <a:srgbClr val="0046A0"/>
              </a:buClr>
              <a:defRPr sz="1800"/>
            </a:lvl4pPr>
            <a:lvl5pPr>
              <a:buClr>
                <a:srgbClr val="0046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fld id="{74937471-7C4F-4090-9CFA-2D913B425CB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640000" cy="574675"/>
          </a:xfrm>
        </p:spPr>
        <p:txBody>
          <a:bodyPr/>
          <a:lstStyle>
            <a:lvl1pPr>
              <a:defRPr>
                <a:solidFill>
                  <a:srgbClr val="0046A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 </a:t>
            </a:r>
            <a:fld id="{1F4E1BF1-CE1F-4FE8-8944-1670E26F69DB}" type="slidenum">
              <a:rPr lang="de-DE" smtClean="0">
                <a:solidFill>
                  <a:srgbClr val="0070C0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F2E87-4A44-4284-89B7-DB551753495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el, ClipAr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4" y="982118"/>
            <a:ext cx="8640000" cy="574675"/>
          </a:xfrm>
        </p:spPr>
        <p:txBody>
          <a:bodyPr/>
          <a:lstStyle>
            <a:lvl1pPr>
              <a:defRPr>
                <a:solidFill>
                  <a:srgbClr val="0046A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ClipArt-Platzhalter 2"/>
          <p:cNvSpPr>
            <a:spLocks noGrp="1"/>
          </p:cNvSpPr>
          <p:nvPr>
            <p:ph type="clipArt" sz="half" idx="1"/>
          </p:nvPr>
        </p:nvSpPr>
        <p:spPr>
          <a:xfrm>
            <a:off x="252000" y="1629272"/>
            <a:ext cx="4176000" cy="4536033"/>
          </a:xfrm>
        </p:spPr>
        <p:txBody>
          <a:bodyPr/>
          <a:lstStyle/>
          <a:p>
            <a:pPr lvl="0"/>
            <a:r>
              <a:rPr lang="de-DE" noProof="0" smtClean="0"/>
              <a:t>ClipArt durch Klicken auf Symbol hinzufügen</a:t>
            </a:r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16480" y="1629272"/>
            <a:ext cx="4176000" cy="4536033"/>
          </a:xfrm>
        </p:spPr>
        <p:txBody>
          <a:bodyPr/>
          <a:lstStyle>
            <a:lvl1pPr>
              <a:defRPr sz="1800"/>
            </a:lvl1pPr>
            <a:lvl2pPr>
              <a:buClr>
                <a:srgbClr val="0046A0"/>
              </a:buClr>
              <a:defRPr sz="1800"/>
            </a:lvl2pPr>
            <a:lvl3pPr>
              <a:buClr>
                <a:srgbClr val="0046A0"/>
              </a:buClr>
              <a:defRPr sz="1800"/>
            </a:lvl3pPr>
            <a:lvl4pPr>
              <a:buClr>
                <a:srgbClr val="0046A0"/>
              </a:buClr>
              <a:defRPr sz="1800"/>
            </a:lvl4pPr>
            <a:lvl5pPr>
              <a:buClr>
                <a:srgbClr val="0046A0"/>
              </a:buClr>
              <a:defRPr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CF6FC-5E11-466D-B1AA-04F433B546D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000" cy="4968552"/>
          </a:xfr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buClr>
                <a:srgbClr val="0046A0"/>
              </a:buCl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buClr>
                <a:srgbClr val="0046A0"/>
              </a:buCl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buClr>
                <a:srgbClr val="0046A0"/>
              </a:buCl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buClr>
                <a:srgbClr val="0046A0"/>
              </a:buCl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fld id="{93FAADE6-BA98-4765-B3CD-771645FA674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614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00" y="1629272"/>
            <a:ext cx="8640000" cy="4536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Mastertextformat</a:t>
            </a:r>
            <a:r>
              <a:rPr lang="en-US" dirty="0" smtClean="0"/>
              <a:t> </a:t>
            </a:r>
            <a:r>
              <a:rPr lang="en-US" dirty="0" err="1" smtClean="0"/>
              <a:t>bearbeiten</a:t>
            </a:r>
            <a:endParaRPr lang="en-US" dirty="0" smtClean="0"/>
          </a:p>
          <a:p>
            <a:pPr lvl="1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Vierte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4"/>
            <a:r>
              <a:rPr lang="en-US" dirty="0" err="1" smtClean="0"/>
              <a:t>Fünfte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9509126" y="574675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de-DE" sz="2400">
              <a:latin typeface="Times New Roman" pitchFamily="18" charset="0"/>
            </a:endParaRPr>
          </a:p>
        </p:txBody>
      </p:sp>
      <p:sp>
        <p:nvSpPr>
          <p:cNvPr id="1289" name="Text Box 265"/>
          <p:cNvSpPr txBox="1">
            <a:spLocks noChangeArrowheads="1"/>
          </p:cNvSpPr>
          <p:nvPr/>
        </p:nvSpPr>
        <p:spPr bwMode="auto">
          <a:xfrm>
            <a:off x="3276601" y="4800601"/>
            <a:ext cx="1841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de-DE"/>
          </a:p>
        </p:txBody>
      </p:sp>
      <p:sp>
        <p:nvSpPr>
          <p:cNvPr id="1031" name="Rectangle 286"/>
          <p:cNvSpPr>
            <a:spLocks noGrp="1" noChangeArrowheads="1"/>
          </p:cNvSpPr>
          <p:nvPr>
            <p:ph type="title"/>
          </p:nvPr>
        </p:nvSpPr>
        <p:spPr bwMode="auto">
          <a:xfrm>
            <a:off x="252000" y="982118"/>
            <a:ext cx="86400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1311" name="Rectangle 28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2001" y="6381751"/>
            <a:ext cx="71786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/>
          </a:p>
        </p:txBody>
      </p:sp>
      <p:sp>
        <p:nvSpPr>
          <p:cNvPr id="1312" name="Rectangle 28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74040" y="6381750"/>
            <a:ext cx="71913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fld id="{D1A78C79-EF6B-4667-AC93-7A80378DAA3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317" name="Line 293"/>
          <p:cNvSpPr>
            <a:spLocks noChangeShapeType="1"/>
          </p:cNvSpPr>
          <p:nvPr/>
        </p:nvSpPr>
        <p:spPr bwMode="auto">
          <a:xfrm>
            <a:off x="3492501" y="615950"/>
            <a:ext cx="4319588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318" name="Line 294"/>
          <p:cNvSpPr>
            <a:spLocks noChangeShapeType="1"/>
          </p:cNvSpPr>
          <p:nvPr/>
        </p:nvSpPr>
        <p:spPr bwMode="auto">
          <a:xfrm flipH="1">
            <a:off x="3059113" y="836613"/>
            <a:ext cx="4176712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Rectangle 89"/>
          <p:cNvSpPr>
            <a:spLocks noChangeArrowheads="1"/>
          </p:cNvSpPr>
          <p:nvPr/>
        </p:nvSpPr>
        <p:spPr bwMode="auto">
          <a:xfrm>
            <a:off x="263979" y="398164"/>
            <a:ext cx="8802234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14" name="Grafik 13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06662"/>
            <a:ext cx="1470784" cy="315475"/>
          </a:xfrm>
          <a:prstGeom prst="rect">
            <a:avLst/>
          </a:prstGeom>
        </p:spPr>
      </p:pic>
      <p:sp>
        <p:nvSpPr>
          <p:cNvPr id="15" name="Rectangle 89"/>
          <p:cNvSpPr>
            <a:spLocks noChangeArrowheads="1"/>
          </p:cNvSpPr>
          <p:nvPr userDrawn="1"/>
        </p:nvSpPr>
        <p:spPr bwMode="auto">
          <a:xfrm>
            <a:off x="263979" y="6309320"/>
            <a:ext cx="8640000" cy="180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77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46A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8B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8B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8B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8B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8B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8B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8B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8B"/>
          </a:solidFill>
          <a:latin typeface="Arial" charset="0"/>
        </a:defRPr>
      </a:lvl9pPr>
    </p:titleStyle>
    <p:bodyStyle>
      <a:lvl1pPr marL="0" indent="0" algn="l" rtl="0" eaLnBrk="1" fontAlgn="base" hangingPunct="1">
        <a:spcBef>
          <a:spcPct val="50000"/>
        </a:spcBef>
        <a:spcAft>
          <a:spcPct val="0"/>
        </a:spcAft>
        <a:buClr>
          <a:srgbClr val="0933A0"/>
        </a:buClr>
        <a:buFont typeface="Monotype Sorts" pitchFamily="2" charset="2"/>
        <a:defRPr sz="24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rtl="0" eaLnBrk="1" fontAlgn="base" hangingPunct="1">
        <a:spcBef>
          <a:spcPct val="50000"/>
        </a:spcBef>
        <a:spcAft>
          <a:spcPct val="0"/>
        </a:spcAft>
        <a:buClr>
          <a:srgbClr val="0046A0"/>
        </a:buClr>
        <a:buFont typeface="Monotype Sorts" pitchFamily="2" charset="2"/>
        <a:buChar char="n"/>
        <a:defRPr sz="24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rtl="0" eaLnBrk="1" fontAlgn="base" hangingPunct="1">
        <a:spcBef>
          <a:spcPct val="50000"/>
        </a:spcBef>
        <a:spcAft>
          <a:spcPct val="0"/>
        </a:spcAft>
        <a:buClr>
          <a:srgbClr val="0046A0"/>
        </a:buClr>
        <a:buFont typeface="Monotype Sorts" pitchFamily="2" charset="2"/>
        <a:buChar char="n"/>
        <a:defRPr sz="24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rtl="0" eaLnBrk="1" fontAlgn="base" hangingPunct="1">
        <a:spcBef>
          <a:spcPct val="50000"/>
        </a:spcBef>
        <a:spcAft>
          <a:spcPct val="0"/>
        </a:spcAft>
        <a:buClr>
          <a:srgbClr val="0046A0"/>
        </a:buClr>
        <a:buFont typeface="Monotype Sorts" pitchFamily="2" charset="2"/>
        <a:buChar char="n"/>
        <a:defRPr sz="24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rtl="0" eaLnBrk="1" fontAlgn="base" hangingPunct="1">
        <a:spcBef>
          <a:spcPct val="50000"/>
        </a:spcBef>
        <a:spcAft>
          <a:spcPct val="0"/>
        </a:spcAft>
        <a:buClr>
          <a:srgbClr val="0046A0"/>
        </a:buClr>
        <a:buFont typeface="Monotype Sorts" pitchFamily="2" charset="2"/>
        <a:buChar char="n"/>
        <a:defRPr sz="24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rtl="0" eaLnBrk="1" fontAlgn="base" hangingPunct="1">
        <a:spcBef>
          <a:spcPct val="50000"/>
        </a:spcBef>
        <a:spcAft>
          <a:spcPct val="0"/>
        </a:spcAft>
        <a:buClr>
          <a:srgbClr val="0933A0"/>
        </a:buClr>
        <a:buFont typeface="Monotype Sorts" pitchFamily="2" charset="2"/>
        <a:buChar char="n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50000"/>
        </a:spcBef>
        <a:spcAft>
          <a:spcPct val="0"/>
        </a:spcAft>
        <a:buClr>
          <a:srgbClr val="0933A0"/>
        </a:buClr>
        <a:buFont typeface="Monotype Sorts" pitchFamily="2" charset="2"/>
        <a:buChar char="n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50000"/>
        </a:spcBef>
        <a:spcAft>
          <a:spcPct val="0"/>
        </a:spcAft>
        <a:buClr>
          <a:srgbClr val="0933A0"/>
        </a:buClr>
        <a:buFont typeface="Monotype Sorts" pitchFamily="2" charset="2"/>
        <a:buChar char="n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50000"/>
        </a:spcBef>
        <a:spcAft>
          <a:spcPct val="0"/>
        </a:spcAft>
        <a:buClr>
          <a:srgbClr val="0933A0"/>
        </a:buClr>
        <a:buFont typeface="Monotype Sorts" pitchFamily="2" charset="2"/>
        <a:buChar char="n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doris.rosenkranz@th-nuernberg.d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5" y="1484784"/>
            <a:ext cx="8352928" cy="1799953"/>
          </a:xfrm>
        </p:spPr>
        <p:txBody>
          <a:bodyPr/>
          <a:lstStyle/>
          <a:p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3600" b="0" dirty="0"/>
              <a:t>	</a:t>
            </a:r>
            <a:br>
              <a:rPr lang="de-DE" sz="3600" b="0" dirty="0"/>
            </a:br>
            <a:r>
              <a:rPr lang="de-DE" sz="3600" b="0" dirty="0" smtClean="0"/>
              <a:t/>
            </a:r>
            <a:br>
              <a:rPr lang="de-DE" sz="3600" b="0" dirty="0" smtClean="0"/>
            </a:br>
            <a:r>
              <a:rPr lang="de-DE" sz="4000" b="0" dirty="0" smtClean="0">
                <a:solidFill>
                  <a:schemeClr val="accent2"/>
                </a:solidFill>
              </a:rPr>
              <a:t>Ehrenamt und Arbeitsmarkt ? </a:t>
            </a:r>
            <a:br>
              <a:rPr lang="de-DE" sz="4000" b="0" dirty="0" smtClean="0">
                <a:solidFill>
                  <a:schemeClr val="accent2"/>
                </a:solidFill>
              </a:rPr>
            </a:br>
            <a:r>
              <a:rPr lang="de-DE" b="0" dirty="0" smtClean="0">
                <a:solidFill>
                  <a:schemeClr val="accent2"/>
                </a:solidFill>
              </a:rPr>
              <a:t>Zur Struktur einer guten Partnerschaft</a:t>
            </a:r>
            <a:r>
              <a:rPr lang="de-DE" sz="2400" dirty="0" smtClean="0"/>
              <a:t/>
            </a:r>
            <a:br>
              <a:rPr lang="de-DE" sz="2400" dirty="0" smtClean="0"/>
            </a:br>
            <a:endParaRPr lang="de-DE" sz="20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5229200"/>
            <a:ext cx="7992888" cy="987896"/>
          </a:xfrm>
        </p:spPr>
        <p:txBody>
          <a:bodyPr/>
          <a:lstStyle/>
          <a:p>
            <a:pPr marL="0" indent="0"/>
            <a:endParaRPr lang="de-DE" sz="1800" dirty="0" smtClean="0"/>
          </a:p>
          <a:p>
            <a:pPr marL="0" indent="0"/>
            <a:r>
              <a:rPr lang="de-DE" sz="1800" dirty="0" smtClean="0"/>
              <a:t>Wien ▪ 5. Oktober 2017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347865" y="3717032"/>
            <a:ext cx="523669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46A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3338B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3338B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3338B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3338B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3338B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3338B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3338B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3338B"/>
                </a:solidFill>
                <a:latin typeface="Arial" charset="0"/>
              </a:defRPr>
            </a:lvl9pPr>
          </a:lstStyle>
          <a:p>
            <a:pPr algn="r"/>
            <a:r>
              <a:rPr lang="de-DE" sz="2400" kern="0" dirty="0" smtClean="0">
                <a:solidFill>
                  <a:schemeClr val="accent2"/>
                </a:solidFill>
              </a:rPr>
              <a:t>Prof. Dr. Doris Rosenkranz</a:t>
            </a:r>
            <a:r>
              <a:rPr lang="de-DE" sz="2400" b="0" kern="0" dirty="0" smtClean="0">
                <a:solidFill>
                  <a:schemeClr val="tx1"/>
                </a:solidFill>
              </a:rPr>
              <a:t/>
            </a:r>
            <a:br>
              <a:rPr lang="de-DE" sz="2400" b="0" kern="0" dirty="0" smtClean="0">
                <a:solidFill>
                  <a:schemeClr val="tx1"/>
                </a:solidFill>
              </a:rPr>
            </a:br>
            <a:r>
              <a:rPr lang="de-DE" sz="2400" b="0" kern="0" dirty="0" smtClean="0">
                <a:solidFill>
                  <a:schemeClr val="bg1">
                    <a:lumMod val="50000"/>
                  </a:schemeClr>
                </a:solidFill>
              </a:rPr>
              <a:t>Technische Hochschule Nürnberg 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1475656" y="76470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800" dirty="0">
                <a:solidFill>
                  <a:schemeClr val="bg1">
                    <a:lumMod val="50000"/>
                  </a:schemeClr>
                </a:solidFill>
              </a:rPr>
              <a:t>Panel 1: VOLUNTEERING, EMPLOYMENT AND EMPLOYABILITY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95536" y="457508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accent2"/>
                </a:solidFill>
              </a:rPr>
              <a:t>„Qualifizierung &amp; Ehrenamt“ </a:t>
            </a:r>
            <a:r>
              <a:rPr lang="de-DE" sz="2800" dirty="0" smtClean="0"/>
              <a:t>in Deutschland</a:t>
            </a:r>
            <a:endParaRPr lang="de-DE" sz="2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937471-7C4F-4090-9CFA-2D913B425CB5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>
          <a:xfrm>
            <a:off x="208112" y="2204864"/>
            <a:ext cx="8964488" cy="4925536"/>
          </a:xfrm>
        </p:spPr>
        <p:txBody>
          <a:bodyPr/>
          <a:lstStyle/>
          <a:p>
            <a:pPr marL="8550" lvl="1" indent="0">
              <a:buNone/>
            </a:pPr>
            <a:r>
              <a:rPr lang="de-DE" sz="2400" i="1" dirty="0" smtClean="0">
                <a:solidFill>
                  <a:srgbClr val="7030A0"/>
                </a:solidFill>
              </a:rPr>
              <a:t>Engagierte </a:t>
            </a:r>
            <a:r>
              <a:rPr lang="de-DE" sz="2400" i="1" dirty="0">
                <a:solidFill>
                  <a:srgbClr val="7030A0"/>
                </a:solidFill>
              </a:rPr>
              <a:t>in </a:t>
            </a:r>
            <a:r>
              <a:rPr lang="de-DE" sz="2200" b="1" i="1" dirty="0">
                <a:solidFill>
                  <a:srgbClr val="7030A0"/>
                </a:solidFill>
              </a:rPr>
              <a:t>Ausbildung und Studium</a:t>
            </a:r>
            <a:r>
              <a:rPr lang="de-DE" sz="2400" i="1" dirty="0">
                <a:solidFill>
                  <a:srgbClr val="7030A0"/>
                </a:solidFill>
              </a:rPr>
              <a:t/>
            </a:r>
            <a:br>
              <a:rPr lang="de-DE" sz="2400" i="1" dirty="0">
                <a:solidFill>
                  <a:srgbClr val="7030A0"/>
                </a:solidFill>
              </a:rPr>
            </a:br>
            <a:r>
              <a:rPr lang="de-DE" sz="2400" b="1" dirty="0"/>
              <a:t>85</a:t>
            </a:r>
            <a:r>
              <a:rPr lang="de-DE" sz="2400" dirty="0"/>
              <a:t>% </a:t>
            </a:r>
            <a:r>
              <a:rPr lang="de-DE" sz="2400" dirty="0" smtClean="0"/>
              <a:t>- Ehrenamt </a:t>
            </a:r>
            <a:r>
              <a:rPr lang="de-DE" sz="2400" dirty="0"/>
              <a:t>für </a:t>
            </a:r>
            <a:r>
              <a:rPr lang="de-DE" sz="2400" dirty="0">
                <a:solidFill>
                  <a:schemeClr val="accent2"/>
                </a:solidFill>
              </a:rPr>
              <a:t>Schule, </a:t>
            </a:r>
            <a:r>
              <a:rPr lang="de-DE" sz="2400" dirty="0" smtClean="0">
                <a:solidFill>
                  <a:schemeClr val="accent2"/>
                </a:solidFill>
              </a:rPr>
              <a:t>Studium, Ausbildung</a:t>
            </a:r>
            <a:r>
              <a:rPr lang="de-DE" sz="2400" dirty="0" smtClean="0"/>
              <a:t> </a:t>
            </a:r>
            <a:endParaRPr lang="de-DE" sz="2400" dirty="0"/>
          </a:p>
          <a:p>
            <a:pPr marL="8550" lvl="1" indent="0">
              <a:buNone/>
            </a:pPr>
            <a:endParaRPr lang="de-DE" sz="2400" dirty="0" smtClean="0">
              <a:solidFill>
                <a:srgbClr val="7030A0"/>
              </a:solidFill>
            </a:endParaRPr>
          </a:p>
          <a:p>
            <a:pPr marL="8550" lvl="1" indent="0">
              <a:buNone/>
            </a:pPr>
            <a:r>
              <a:rPr lang="de-DE" sz="2400" dirty="0" smtClean="0">
                <a:solidFill>
                  <a:srgbClr val="7030A0"/>
                </a:solidFill>
              </a:rPr>
              <a:t>Engagierte in </a:t>
            </a:r>
            <a:r>
              <a:rPr lang="de-DE" sz="2200" b="1" dirty="0" smtClean="0">
                <a:solidFill>
                  <a:srgbClr val="7030A0"/>
                </a:solidFill>
              </a:rPr>
              <a:t>Arbeitslosigkeit, </a:t>
            </a:r>
            <a:r>
              <a:rPr lang="de-DE" sz="2200" b="1" dirty="0">
                <a:solidFill>
                  <a:srgbClr val="7030A0"/>
                </a:solidFill>
              </a:rPr>
              <a:t>Umschulung, Elternzeit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b="1" dirty="0"/>
              <a:t>59</a:t>
            </a:r>
            <a:r>
              <a:rPr lang="de-DE" sz="2400" dirty="0"/>
              <a:t>% </a:t>
            </a:r>
            <a:r>
              <a:rPr lang="de-DE" sz="2400" dirty="0" smtClean="0"/>
              <a:t>- Ehrenamt nützlich </a:t>
            </a:r>
            <a:r>
              <a:rPr lang="de-DE" sz="2400" dirty="0"/>
              <a:t>für </a:t>
            </a:r>
            <a:r>
              <a:rPr lang="de-DE" sz="2400" dirty="0" smtClean="0"/>
              <a:t>Berufs-</a:t>
            </a:r>
            <a:r>
              <a:rPr lang="de-DE" sz="2400" dirty="0" smtClean="0">
                <a:solidFill>
                  <a:schemeClr val="accent2"/>
                </a:solidFill>
              </a:rPr>
              <a:t>Wiedereinstieg</a:t>
            </a:r>
            <a:endParaRPr lang="de-DE" sz="2400" dirty="0"/>
          </a:p>
          <a:p>
            <a:pPr marL="8550" lvl="1" indent="0">
              <a:buNone/>
            </a:pPr>
            <a:endParaRPr lang="de-DE" sz="2400" dirty="0" smtClean="0">
              <a:solidFill>
                <a:srgbClr val="7030A0"/>
              </a:solidFill>
            </a:endParaRPr>
          </a:p>
          <a:p>
            <a:pPr marL="8550" lvl="1" indent="0">
              <a:buNone/>
            </a:pPr>
            <a:r>
              <a:rPr lang="de-DE" sz="2400" dirty="0" smtClean="0">
                <a:solidFill>
                  <a:srgbClr val="7030A0"/>
                </a:solidFill>
              </a:rPr>
              <a:t>Engagierte in </a:t>
            </a:r>
            <a:r>
              <a:rPr lang="de-DE" sz="2200" b="1" dirty="0" smtClean="0">
                <a:solidFill>
                  <a:srgbClr val="7030A0"/>
                </a:solidFill>
              </a:rPr>
              <a:t>Erwerbstätigkeit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b="1" dirty="0" smtClean="0"/>
              <a:t>70</a:t>
            </a:r>
            <a:r>
              <a:rPr lang="de-DE" sz="2400" dirty="0"/>
              <a:t>% </a:t>
            </a:r>
            <a:r>
              <a:rPr lang="de-DE" sz="2400" dirty="0" smtClean="0"/>
              <a:t>- Ehrenamt nützlich </a:t>
            </a:r>
            <a:r>
              <a:rPr lang="de-DE" sz="2400" dirty="0"/>
              <a:t>für </a:t>
            </a:r>
            <a:r>
              <a:rPr lang="de-DE" sz="2400" dirty="0" smtClean="0">
                <a:solidFill>
                  <a:schemeClr val="accent2"/>
                </a:solidFill>
              </a:rPr>
              <a:t>berufliche</a:t>
            </a:r>
            <a:r>
              <a:rPr lang="de-DE" sz="2400" dirty="0" smtClean="0"/>
              <a:t> Tätigkeit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/>
              <a:t/>
            </a:r>
            <a:br>
              <a:rPr lang="de-DE" sz="2400" dirty="0"/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79512" y="56753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Engagierte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00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771800" y="-35580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accent2"/>
                </a:solidFill>
              </a:rPr>
              <a:t>Fazit</a:t>
            </a:r>
            <a:endParaRPr lang="de-DE" sz="2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937471-7C4F-4090-9CFA-2D913B425CB5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>
          <a:xfrm>
            <a:off x="323528" y="620688"/>
            <a:ext cx="8964488" cy="4536033"/>
          </a:xfrm>
        </p:spPr>
        <p:txBody>
          <a:bodyPr/>
          <a:lstStyle/>
          <a:p>
            <a:pPr marL="637200" lvl="1" indent="-457200">
              <a:buFont typeface="+mj-lt"/>
              <a:buAutoNum type="arabicPeriod"/>
            </a:pPr>
            <a:r>
              <a:rPr lang="de-DE" sz="2400" dirty="0"/>
              <a:t>Ist individuell </a:t>
            </a:r>
            <a:r>
              <a:rPr lang="de-DE" sz="2400" dirty="0">
                <a:solidFill>
                  <a:schemeClr val="accent2"/>
                </a:solidFill>
              </a:rPr>
              <a:t>wichtig </a:t>
            </a:r>
            <a:r>
              <a:rPr lang="de-DE" sz="2400" dirty="0"/>
              <a:t>für Engagierte</a:t>
            </a:r>
          </a:p>
          <a:p>
            <a:pPr marL="637200" lvl="1" indent="-457200">
              <a:buFont typeface="+mj-lt"/>
              <a:buAutoNum type="arabicPeriod"/>
            </a:pPr>
            <a:r>
              <a:rPr lang="de-DE" sz="2400" dirty="0">
                <a:solidFill>
                  <a:schemeClr val="accent2"/>
                </a:solidFill>
              </a:rPr>
              <a:t>Potential</a:t>
            </a:r>
            <a:r>
              <a:rPr lang="de-DE" sz="2400" dirty="0"/>
              <a:t>: Personen …</a:t>
            </a:r>
            <a:br>
              <a:rPr lang="de-DE" sz="2400" dirty="0"/>
            </a:br>
            <a:r>
              <a:rPr lang="de-DE" sz="2400" dirty="0"/>
              <a:t>a) … </a:t>
            </a:r>
            <a:r>
              <a:rPr lang="de-DE" sz="2400" dirty="0">
                <a:solidFill>
                  <a:schemeClr val="accent2"/>
                </a:solidFill>
              </a:rPr>
              <a:t>unter 35 Jahren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/>
              <a:t>b) … mit </a:t>
            </a:r>
            <a:r>
              <a:rPr lang="de-DE" sz="2400" dirty="0">
                <a:solidFill>
                  <a:schemeClr val="accent2"/>
                </a:solidFill>
              </a:rPr>
              <a:t>niedriger formaler </a:t>
            </a:r>
            <a:r>
              <a:rPr lang="de-DE" sz="2400" dirty="0"/>
              <a:t>Bildung</a:t>
            </a:r>
            <a:br>
              <a:rPr lang="de-DE" sz="2400" dirty="0"/>
            </a:br>
            <a:r>
              <a:rPr lang="de-DE" sz="2400" dirty="0"/>
              <a:t>c) … mit </a:t>
            </a:r>
            <a:r>
              <a:rPr lang="de-DE" sz="2400" dirty="0" smtClean="0"/>
              <a:t>gesundheitlichen </a:t>
            </a:r>
            <a:r>
              <a:rPr lang="de-DE" sz="2400" dirty="0">
                <a:solidFill>
                  <a:schemeClr val="accent2"/>
                </a:solidFill>
              </a:rPr>
              <a:t>Einschränkungen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/>
              <a:t>    </a:t>
            </a:r>
            <a:r>
              <a:rPr lang="de-DE" sz="2000" i="1" dirty="0"/>
              <a:t>z.B. psychisch Erkrankte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/>
              <a:t>d) … mit </a:t>
            </a:r>
            <a:r>
              <a:rPr lang="de-DE" sz="2400" dirty="0">
                <a:solidFill>
                  <a:schemeClr val="accent2"/>
                </a:solidFill>
              </a:rPr>
              <a:t>schwierigem Zugang </a:t>
            </a:r>
            <a:r>
              <a:rPr lang="de-DE" sz="2400" dirty="0"/>
              <a:t>zum Arbeitsmarkt</a:t>
            </a:r>
            <a:br>
              <a:rPr lang="de-DE" sz="2400" dirty="0"/>
            </a:br>
            <a:r>
              <a:rPr lang="de-DE" sz="2400" dirty="0"/>
              <a:t>    </a:t>
            </a:r>
            <a:r>
              <a:rPr lang="de-DE" sz="2000" i="1" dirty="0"/>
              <a:t>z.B. Geflüchtete</a:t>
            </a:r>
          </a:p>
          <a:p>
            <a:pPr marL="637200" lvl="1" indent="-457200">
              <a:buFont typeface="+mj-lt"/>
              <a:buAutoNum type="arabicPeriod"/>
            </a:pPr>
            <a:r>
              <a:rPr lang="de-DE" sz="2400" dirty="0" smtClean="0"/>
              <a:t>Engagement schafft „</a:t>
            </a:r>
            <a:r>
              <a:rPr lang="de-DE" sz="2400" dirty="0" smtClean="0">
                <a:solidFill>
                  <a:schemeClr val="accent2"/>
                </a:solidFill>
              </a:rPr>
              <a:t>Sozialkapital</a:t>
            </a:r>
            <a:r>
              <a:rPr lang="de-DE" sz="2400" dirty="0" smtClean="0"/>
              <a:t>“</a:t>
            </a:r>
            <a:br>
              <a:rPr lang="de-DE" sz="2400" dirty="0" smtClean="0"/>
            </a:br>
            <a:r>
              <a:rPr lang="de-DE" sz="2400" dirty="0" smtClean="0"/>
              <a:t>a) konkrete Kenntnisse durch z.T. informelle Bildung</a:t>
            </a:r>
            <a:br>
              <a:rPr lang="de-DE" sz="2400" dirty="0" smtClean="0"/>
            </a:br>
            <a:r>
              <a:rPr lang="de-DE" sz="2400" dirty="0" smtClean="0"/>
              <a:t>b) „</a:t>
            </a:r>
            <a:r>
              <a:rPr lang="de-DE" sz="2400" dirty="0" err="1" smtClean="0"/>
              <a:t>social</a:t>
            </a:r>
            <a:r>
              <a:rPr lang="de-DE" sz="2400" dirty="0" smtClean="0"/>
              <a:t> </a:t>
            </a:r>
            <a:r>
              <a:rPr lang="de-DE" sz="2400" dirty="0" err="1" smtClean="0"/>
              <a:t>skills</a:t>
            </a:r>
            <a:r>
              <a:rPr lang="de-DE" sz="2400" dirty="0" smtClean="0"/>
              <a:t>“ </a:t>
            </a:r>
            <a:r>
              <a:rPr lang="de-DE" sz="2000" i="1" dirty="0" smtClean="0"/>
              <a:t>(Teamfähigkeit, Pünktlichkeit…)</a:t>
            </a:r>
          </a:p>
          <a:p>
            <a:pPr marL="637200" lvl="1" indent="-457200">
              <a:buFont typeface="+mj-lt"/>
              <a:buAutoNum type="arabicPeriod"/>
            </a:pPr>
            <a:r>
              <a:rPr lang="de-DE" sz="2400" dirty="0" smtClean="0"/>
              <a:t>Form </a:t>
            </a:r>
            <a:r>
              <a:rPr lang="de-DE" sz="2400" dirty="0"/>
              <a:t>der </a:t>
            </a:r>
            <a:r>
              <a:rPr lang="de-DE" sz="2400" dirty="0" smtClean="0">
                <a:solidFill>
                  <a:schemeClr val="accent2"/>
                </a:solidFill>
              </a:rPr>
              <a:t>Netzwerkbildung</a:t>
            </a:r>
            <a:br>
              <a:rPr lang="de-DE" sz="2400" dirty="0" smtClean="0">
                <a:solidFill>
                  <a:schemeClr val="accent2"/>
                </a:solidFill>
              </a:rPr>
            </a:br>
            <a:r>
              <a:rPr lang="de-DE" sz="2400" dirty="0" smtClean="0"/>
              <a:t>Motiv: „gemeinsam mit anderen“</a:t>
            </a:r>
            <a:br>
              <a:rPr lang="de-DE" sz="2400" dirty="0" smtClean="0"/>
            </a:br>
            <a:r>
              <a:rPr lang="de-DE" sz="2000" i="1" dirty="0" smtClean="0">
                <a:sym typeface="Wingdings" panose="05000000000000000000" pitchFamily="2" charset="2"/>
              </a:rPr>
              <a:t> </a:t>
            </a:r>
            <a:r>
              <a:rPr lang="de-DE" sz="2000" i="1" dirty="0" smtClean="0"/>
              <a:t>Information zu offenen Stellen etc.</a:t>
            </a:r>
            <a:r>
              <a:rPr lang="de-DE" sz="2000" i="1" dirty="0"/>
              <a:t/>
            </a:r>
            <a:br>
              <a:rPr lang="de-DE" sz="2000" i="1" dirty="0"/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79512" y="56753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Engagierte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41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937471-7C4F-4090-9CFA-2D913B425CB5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sp>
        <p:nvSpPr>
          <p:cNvPr id="7" name="Ellipse 6"/>
          <p:cNvSpPr/>
          <p:nvPr/>
        </p:nvSpPr>
        <p:spPr bwMode="auto">
          <a:xfrm>
            <a:off x="971600" y="1268760"/>
            <a:ext cx="936104" cy="1656184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Ellipse 7"/>
          <p:cNvSpPr/>
          <p:nvPr/>
        </p:nvSpPr>
        <p:spPr bwMode="auto">
          <a:xfrm>
            <a:off x="2987824" y="1844824"/>
            <a:ext cx="1152128" cy="136815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Ellipse 9"/>
          <p:cNvSpPr/>
          <p:nvPr/>
        </p:nvSpPr>
        <p:spPr bwMode="auto">
          <a:xfrm>
            <a:off x="1730512" y="1147428"/>
            <a:ext cx="2121408" cy="156149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907704" y="153762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Engagierte 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12" name="Ellipse 11"/>
          <p:cNvSpPr/>
          <p:nvPr/>
        </p:nvSpPr>
        <p:spPr bwMode="auto">
          <a:xfrm>
            <a:off x="5364088" y="1154826"/>
            <a:ext cx="2121408" cy="1561492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469272" y="1552448"/>
            <a:ext cx="227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Arbeitgeber 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5292080" y="4005064"/>
            <a:ext cx="2121408" cy="156149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5829312" y="4437112"/>
            <a:ext cx="227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NPO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1730512" y="4005064"/>
            <a:ext cx="2121408" cy="156149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868872" y="4437112"/>
            <a:ext cx="227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„Optionen“ </a:t>
            </a:r>
            <a:endParaRPr lang="de-DE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30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937471-7C4F-4090-9CFA-2D913B425CB5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>
          <a:xfrm>
            <a:off x="323528" y="2341935"/>
            <a:ext cx="8964488" cy="4536033"/>
          </a:xfrm>
        </p:spPr>
        <p:txBody>
          <a:bodyPr/>
          <a:lstStyle/>
          <a:p>
            <a:pPr marL="694350" lvl="1" indent="-514350">
              <a:buFont typeface="+mj-lt"/>
              <a:buAutoNum type="arabicPeriod"/>
            </a:pPr>
            <a:r>
              <a:rPr lang="de-DE" sz="2400" dirty="0">
                <a:solidFill>
                  <a:schemeClr val="accent2"/>
                </a:solidFill>
              </a:rPr>
              <a:t>Interesse </a:t>
            </a:r>
            <a:r>
              <a:rPr lang="de-DE" sz="2400" dirty="0" smtClean="0">
                <a:solidFill>
                  <a:schemeClr val="accent2"/>
                </a:solidFill>
              </a:rPr>
              <a:t>stärken</a:t>
            </a:r>
            <a:br>
              <a:rPr lang="de-DE" sz="2400" dirty="0" smtClean="0">
                <a:solidFill>
                  <a:schemeClr val="accent2"/>
                </a:solidFill>
              </a:rPr>
            </a:br>
            <a:r>
              <a:rPr lang="de-DE" sz="2400" dirty="0" smtClean="0"/>
              <a:t>an </a:t>
            </a:r>
            <a:r>
              <a:rPr lang="de-DE" sz="2400" dirty="0"/>
              <a:t>Sozialkapital </a:t>
            </a:r>
            <a:r>
              <a:rPr lang="de-DE" sz="2400" dirty="0" smtClean="0"/>
              <a:t>durch Engagement</a:t>
            </a:r>
          </a:p>
          <a:p>
            <a:pPr marL="694350" lvl="1" indent="-514350">
              <a:buFont typeface="+mj-lt"/>
              <a:buAutoNum type="arabicPeriod"/>
            </a:pPr>
            <a:r>
              <a:rPr lang="de-DE" sz="2400" dirty="0" smtClean="0"/>
              <a:t>Offensivere </a:t>
            </a:r>
            <a:r>
              <a:rPr lang="de-DE" sz="2400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Informationen für Arbeitgeber</a:t>
            </a:r>
            <a:r>
              <a:rPr lang="de-DE" sz="2400" dirty="0" smtClean="0">
                <a:sym typeface="Wingdings" panose="05000000000000000000" pitchFamily="2" charset="2"/>
              </a:rPr>
              <a:t/>
            </a:r>
            <a:br>
              <a:rPr lang="de-DE" sz="2400" dirty="0" smtClean="0">
                <a:sym typeface="Wingdings" panose="05000000000000000000" pitchFamily="2" charset="2"/>
              </a:rPr>
            </a:br>
            <a:r>
              <a:rPr lang="de-DE" sz="2400" dirty="0" smtClean="0">
                <a:sym typeface="Wingdings" panose="05000000000000000000" pitchFamily="2" charset="2"/>
              </a:rPr>
              <a:t>a) </a:t>
            </a:r>
            <a:r>
              <a:rPr lang="de-DE" sz="2400" dirty="0" smtClean="0"/>
              <a:t>Info über Art und Relevanz des Engagements</a:t>
            </a:r>
            <a:br>
              <a:rPr lang="de-DE" sz="2400" dirty="0" smtClean="0"/>
            </a:br>
            <a:r>
              <a:rPr lang="de-DE" sz="2400" dirty="0" smtClean="0"/>
              <a:t>b) Info zu Rahmenbedingungen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>    z.B. </a:t>
            </a:r>
            <a:r>
              <a:rPr lang="de-DE" sz="2000" i="1" dirty="0" smtClean="0"/>
              <a:t>„Erstattung </a:t>
            </a:r>
            <a:r>
              <a:rPr lang="de-DE" sz="2000" i="1" dirty="0"/>
              <a:t>von </a:t>
            </a:r>
            <a:r>
              <a:rPr lang="de-DE" sz="2000" i="1" dirty="0" smtClean="0"/>
              <a:t>Stunden-Ausfall</a:t>
            </a:r>
            <a:r>
              <a:rPr lang="de-DE" sz="2000" i="1" dirty="0"/>
              <a:t>“</a:t>
            </a:r>
          </a:p>
          <a:p>
            <a:pPr marL="694350" lvl="1" indent="-514350">
              <a:buFont typeface="+mj-lt"/>
              <a:buAutoNum type="arabicPeriod"/>
            </a:pPr>
            <a:endParaRPr lang="de-DE" sz="2400" dirty="0" smtClean="0"/>
          </a:p>
          <a:p>
            <a:pPr marL="180000" lvl="1" indent="0">
              <a:buNone/>
            </a:pPr>
            <a:r>
              <a:rPr lang="de-DE" sz="2400" dirty="0"/>
              <a:t/>
            </a:r>
            <a:br>
              <a:rPr lang="de-DE" sz="2400" dirty="0"/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79512" y="116632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Arbeitgeber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90352" y="836712"/>
            <a:ext cx="8640000" cy="574675"/>
          </a:xfrm>
        </p:spPr>
        <p:txBody>
          <a:bodyPr/>
          <a:lstStyle/>
          <a:p>
            <a:r>
              <a:rPr lang="de-DE" dirty="0" smtClean="0"/>
              <a:t>Herausforderung - Arbeitgeber</a:t>
            </a:r>
          </a:p>
        </p:txBody>
      </p:sp>
    </p:spTree>
    <p:extLst>
      <p:ext uri="{BB962C8B-B14F-4D97-AF65-F5344CB8AC3E}">
        <p14:creationId xmlns:p14="http://schemas.microsoft.com/office/powerpoint/2010/main" val="297123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937471-7C4F-4090-9CFA-2D913B425CB5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>
          <a:xfrm>
            <a:off x="179512" y="836712"/>
            <a:ext cx="8964488" cy="5040089"/>
          </a:xfrm>
        </p:spPr>
        <p:txBody>
          <a:bodyPr/>
          <a:lstStyle/>
          <a:p>
            <a:pPr marL="637200" lvl="1" indent="-457200">
              <a:buFont typeface="+mj-lt"/>
              <a:buAutoNum type="arabicPeriod" startAt="3"/>
            </a:pPr>
            <a:r>
              <a:rPr lang="de-DE" sz="2400" dirty="0" smtClean="0">
                <a:solidFill>
                  <a:schemeClr val="accent2"/>
                </a:solidFill>
              </a:rPr>
              <a:t>Stärkere Diskussion der Vereinbarkeit </a:t>
            </a:r>
            <a:br>
              <a:rPr lang="de-DE" sz="2400" dirty="0" smtClean="0">
                <a:solidFill>
                  <a:schemeClr val="accent2"/>
                </a:solidFill>
              </a:rPr>
            </a:br>
            <a:r>
              <a:rPr lang="de-DE" sz="2400" dirty="0" smtClean="0"/>
              <a:t>von</a:t>
            </a:r>
            <a:r>
              <a:rPr lang="de-DE" sz="2400" dirty="0" smtClean="0">
                <a:solidFill>
                  <a:schemeClr val="accent2"/>
                </a:solidFill>
              </a:rPr>
              <a:t> </a:t>
            </a:r>
            <a:r>
              <a:rPr lang="de-DE" sz="2400" dirty="0" smtClean="0"/>
              <a:t>Beruf </a:t>
            </a:r>
            <a:r>
              <a:rPr lang="de-DE" sz="2400" dirty="0"/>
              <a:t>und </a:t>
            </a:r>
            <a:r>
              <a:rPr lang="de-DE" sz="2400" dirty="0" smtClean="0"/>
              <a:t>Ehrenamt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/>
              <a:t>a) Phase der </a:t>
            </a:r>
            <a:r>
              <a:rPr lang="de-DE" sz="2400" dirty="0">
                <a:solidFill>
                  <a:schemeClr val="accent2"/>
                </a:solidFill>
              </a:rPr>
              <a:t>Bewerbung</a:t>
            </a:r>
            <a:r>
              <a:rPr lang="de-DE" sz="2400" dirty="0"/>
              <a:t> &amp; Einstellung</a:t>
            </a:r>
            <a:br>
              <a:rPr lang="de-DE" sz="2400" dirty="0"/>
            </a:br>
            <a:r>
              <a:rPr lang="de-DE" sz="2400" dirty="0"/>
              <a:t>b) </a:t>
            </a:r>
            <a:r>
              <a:rPr lang="de-DE" sz="2400"/>
              <a:t>Phase </a:t>
            </a:r>
            <a:r>
              <a:rPr lang="de-DE" sz="2400" smtClean="0"/>
              <a:t>der </a:t>
            </a:r>
            <a:r>
              <a:rPr lang="de-DE" sz="2400" dirty="0" smtClean="0">
                <a:solidFill>
                  <a:schemeClr val="accent2"/>
                </a:solidFill>
              </a:rPr>
              <a:t>Zusammenarbeit</a:t>
            </a:r>
          </a:p>
          <a:p>
            <a:pPr marL="637200" lvl="1" indent="-457200">
              <a:buFont typeface="+mj-lt"/>
              <a:buAutoNum type="arabicPeriod" startAt="3"/>
            </a:pPr>
            <a:r>
              <a:rPr lang="de-DE" sz="2400" dirty="0" smtClean="0">
                <a:solidFill>
                  <a:schemeClr val="accent2"/>
                </a:solidFill>
              </a:rPr>
              <a:t>Akzeptanz</a:t>
            </a:r>
            <a:r>
              <a:rPr lang="de-DE" sz="2400" dirty="0" smtClean="0"/>
              <a:t> erhöhen von individuellen </a:t>
            </a:r>
            <a:r>
              <a:rPr lang="de-DE" sz="2400" dirty="0">
                <a:solidFill>
                  <a:schemeClr val="accent2"/>
                </a:solidFill>
              </a:rPr>
              <a:t>Bestätigungen</a:t>
            </a:r>
          </a:p>
          <a:p>
            <a:pPr marL="637200" lvl="1" indent="-457200">
              <a:buFont typeface="+mj-lt"/>
              <a:buAutoNum type="arabicPeriod" startAt="3"/>
            </a:pPr>
            <a:r>
              <a:rPr lang="de-DE" sz="2400" dirty="0" smtClean="0"/>
              <a:t>Wahrnehmung des Unternehmens als Teil der Gesellschaft mit </a:t>
            </a:r>
            <a:r>
              <a:rPr lang="de-DE" sz="2400" dirty="0" smtClean="0">
                <a:solidFill>
                  <a:schemeClr val="accent2"/>
                </a:solidFill>
              </a:rPr>
              <a:t>sozialer Verantwortung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CSR, Corporate Volunteering</a:t>
            </a:r>
          </a:p>
          <a:p>
            <a:pPr marL="180000" lvl="1" indent="0">
              <a:buNone/>
            </a:pPr>
            <a:r>
              <a:rPr lang="de-DE" sz="2400" dirty="0"/>
              <a:t/>
            </a:r>
            <a:br>
              <a:rPr lang="de-DE" sz="2400" dirty="0"/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79512" y="116632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Arbeitgeber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90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937471-7C4F-4090-9CFA-2D913B425CB5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  <p:sp>
        <p:nvSpPr>
          <p:cNvPr id="7" name="Ellipse 6"/>
          <p:cNvSpPr/>
          <p:nvPr/>
        </p:nvSpPr>
        <p:spPr bwMode="auto">
          <a:xfrm>
            <a:off x="971600" y="1268760"/>
            <a:ext cx="936104" cy="1656184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Ellipse 7"/>
          <p:cNvSpPr/>
          <p:nvPr/>
        </p:nvSpPr>
        <p:spPr bwMode="auto">
          <a:xfrm>
            <a:off x="2987824" y="1844824"/>
            <a:ext cx="1152128" cy="136815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Ellipse 9"/>
          <p:cNvSpPr/>
          <p:nvPr/>
        </p:nvSpPr>
        <p:spPr bwMode="auto">
          <a:xfrm>
            <a:off x="1730512" y="1147428"/>
            <a:ext cx="2121408" cy="156149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835696" y="153762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Engagierte 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12" name="Ellipse 11"/>
          <p:cNvSpPr/>
          <p:nvPr/>
        </p:nvSpPr>
        <p:spPr bwMode="auto">
          <a:xfrm>
            <a:off x="5364088" y="1154826"/>
            <a:ext cx="2121408" cy="156149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469272" y="1552448"/>
            <a:ext cx="227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Arbeitgeber 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5292080" y="4005064"/>
            <a:ext cx="2121408" cy="1561492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5829312" y="4437112"/>
            <a:ext cx="227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NPO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1730512" y="4005064"/>
            <a:ext cx="2121408" cy="156149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868872" y="4437112"/>
            <a:ext cx="227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„Optionen“ </a:t>
            </a:r>
            <a:endParaRPr lang="de-DE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69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937471-7C4F-4090-9CFA-2D913B425CB5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>
          <a:xfrm>
            <a:off x="179512" y="1052736"/>
            <a:ext cx="8964488" cy="4536033"/>
          </a:xfrm>
        </p:spPr>
        <p:txBody>
          <a:bodyPr/>
          <a:lstStyle/>
          <a:p>
            <a:pPr marL="637200" lvl="1" indent="-457200">
              <a:buFont typeface="+mj-lt"/>
              <a:buAutoNum type="arabicPeriod"/>
            </a:pPr>
            <a:r>
              <a:rPr lang="de-DE" sz="2400" dirty="0" smtClean="0"/>
              <a:t>Erkennen: 	</a:t>
            </a:r>
            <a:br>
              <a:rPr lang="de-DE" sz="2400" dirty="0" smtClean="0"/>
            </a:br>
            <a:r>
              <a:rPr lang="de-DE" sz="2400" dirty="0" smtClean="0">
                <a:solidFill>
                  <a:schemeClr val="accent2"/>
                </a:solidFill>
              </a:rPr>
              <a:t>Motiv </a:t>
            </a:r>
            <a:r>
              <a:rPr lang="de-DE" sz="2400" dirty="0">
                <a:solidFill>
                  <a:schemeClr val="accent2"/>
                </a:solidFill>
              </a:rPr>
              <a:t>„Qualifizierung“</a:t>
            </a:r>
          </a:p>
          <a:p>
            <a:pPr marL="637200" lvl="1" indent="-457200">
              <a:buFont typeface="+mj-lt"/>
              <a:buAutoNum type="arabicPeriod"/>
            </a:pPr>
            <a:r>
              <a:rPr lang="de-DE" sz="2400" dirty="0" smtClean="0"/>
              <a:t>Erleichtern: 	</a:t>
            </a:r>
            <a:br>
              <a:rPr lang="de-DE" sz="2400" dirty="0" smtClean="0"/>
            </a:br>
            <a:r>
              <a:rPr lang="de-DE" sz="2400" dirty="0" smtClean="0">
                <a:solidFill>
                  <a:schemeClr val="accent2"/>
                </a:solidFill>
              </a:rPr>
              <a:t>Vereinbarkeit</a:t>
            </a:r>
            <a:r>
              <a:rPr lang="de-DE" sz="2400" dirty="0" smtClean="0"/>
              <a:t> von Erwerbstätigkeit und Ehrenamt</a:t>
            </a:r>
          </a:p>
          <a:p>
            <a:pPr marL="637200" lvl="1" indent="-457200">
              <a:buFont typeface="+mj-lt"/>
              <a:buAutoNum type="arabicPeriod"/>
            </a:pPr>
            <a:r>
              <a:rPr lang="de-DE" sz="2400" dirty="0" smtClean="0"/>
              <a:t>Konkret: </a:t>
            </a:r>
            <a:br>
              <a:rPr lang="de-DE" sz="2400" dirty="0" smtClean="0"/>
            </a:br>
            <a:r>
              <a:rPr lang="de-DE" sz="2400" dirty="0" smtClean="0"/>
              <a:t>a) qualifizierte, individuelle </a:t>
            </a:r>
            <a:r>
              <a:rPr lang="de-DE" sz="2400" dirty="0" smtClean="0">
                <a:solidFill>
                  <a:schemeClr val="accent2"/>
                </a:solidFill>
              </a:rPr>
              <a:t>Bestätigungen</a:t>
            </a:r>
            <a:r>
              <a:rPr lang="de-DE" sz="2400" dirty="0" smtClean="0"/>
              <a:t> ausstellen</a:t>
            </a:r>
            <a:br>
              <a:rPr lang="de-DE" sz="2400" dirty="0" smtClean="0"/>
            </a:br>
            <a:r>
              <a:rPr lang="de-DE" sz="2400" dirty="0" smtClean="0"/>
              <a:t>b) </a:t>
            </a:r>
            <a:r>
              <a:rPr lang="de-DE" sz="2400" dirty="0" smtClean="0">
                <a:solidFill>
                  <a:schemeClr val="accent2"/>
                </a:solidFill>
              </a:rPr>
              <a:t>Transparenz</a:t>
            </a:r>
            <a:r>
              <a:rPr lang="de-DE" sz="2400" dirty="0" smtClean="0"/>
              <a:t>: Rahmenbedingungen für Ehrenamt </a:t>
            </a:r>
            <a:br>
              <a:rPr lang="de-DE" sz="2400" dirty="0" smtClean="0"/>
            </a:br>
            <a:r>
              <a:rPr lang="de-DE" sz="2400" dirty="0" smtClean="0"/>
              <a:t>    </a:t>
            </a:r>
            <a:r>
              <a:rPr lang="de-DE" sz="2000" i="1" dirty="0" smtClean="0"/>
              <a:t>(Fortbildungen, Zeitaufwand etc.)</a:t>
            </a:r>
            <a:br>
              <a:rPr lang="de-DE" sz="2000" i="1" dirty="0" smtClean="0"/>
            </a:br>
            <a:r>
              <a:rPr lang="de-DE" sz="2400" dirty="0" smtClean="0"/>
              <a:t>c) stärkere </a:t>
            </a:r>
            <a:r>
              <a:rPr lang="de-DE" sz="2400" dirty="0" smtClean="0">
                <a:solidFill>
                  <a:schemeClr val="accent2"/>
                </a:solidFill>
              </a:rPr>
              <a:t>Zusammenarbeit</a:t>
            </a:r>
            <a:r>
              <a:rPr lang="de-DE" sz="2400" dirty="0" smtClean="0"/>
              <a:t> mit Wirtschaftssektor</a:t>
            </a:r>
            <a:r>
              <a:rPr lang="de-DE" sz="2400" dirty="0"/>
              <a:t/>
            </a:r>
            <a:br>
              <a:rPr lang="de-DE" sz="2400" dirty="0"/>
            </a:br>
            <a:endParaRPr lang="de-DE" sz="2400" dirty="0" smtClean="0"/>
          </a:p>
          <a:p>
            <a:pPr marL="637200" lvl="1" indent="-457200">
              <a:buFont typeface="+mj-lt"/>
              <a:buAutoNum type="arabicPeriod"/>
            </a:pP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Personalentwicklung</a:t>
            </a:r>
            <a:r>
              <a:rPr lang="de-DE" sz="2400" dirty="0" smtClean="0">
                <a:sym typeface="Wingdings" panose="05000000000000000000" pitchFamily="2" charset="2"/>
              </a:rPr>
              <a:t> für Ehrenamtliche</a:t>
            </a:r>
            <a:br>
              <a:rPr lang="de-DE" sz="2400" dirty="0" smtClean="0">
                <a:sym typeface="Wingdings" panose="05000000000000000000" pitchFamily="2" charset="2"/>
              </a:rPr>
            </a:b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/>
              <a:t>Kenntnisse zu </a:t>
            </a:r>
            <a:r>
              <a:rPr lang="de-DE" sz="2400" b="1" dirty="0">
                <a:solidFill>
                  <a:schemeClr val="accent2"/>
                </a:solidFill>
              </a:rPr>
              <a:t>Freiwilligenmanagement</a:t>
            </a:r>
          </a:p>
          <a:p>
            <a:pPr marL="522900" lvl="1" indent="-342900"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000" cy="574675"/>
          </a:xfrm>
        </p:spPr>
        <p:txBody>
          <a:bodyPr/>
          <a:lstStyle/>
          <a:p>
            <a:r>
              <a:rPr lang="de-DE" dirty="0" smtClean="0"/>
              <a:t>Herausforderung - NPO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79512" y="116632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NPO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35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937471-7C4F-4090-9CFA-2D913B425CB5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  <p:sp>
        <p:nvSpPr>
          <p:cNvPr id="7" name="Ellipse 6"/>
          <p:cNvSpPr/>
          <p:nvPr/>
        </p:nvSpPr>
        <p:spPr bwMode="auto">
          <a:xfrm>
            <a:off x="971600" y="1268760"/>
            <a:ext cx="936104" cy="1656184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Ellipse 7"/>
          <p:cNvSpPr/>
          <p:nvPr/>
        </p:nvSpPr>
        <p:spPr bwMode="auto">
          <a:xfrm>
            <a:off x="2987824" y="1844824"/>
            <a:ext cx="1152128" cy="136815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Ellipse 9"/>
          <p:cNvSpPr/>
          <p:nvPr/>
        </p:nvSpPr>
        <p:spPr bwMode="auto">
          <a:xfrm>
            <a:off x="1730512" y="1147428"/>
            <a:ext cx="2121408" cy="156149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763688" y="153762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Engagierte 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12" name="Ellipse 11"/>
          <p:cNvSpPr/>
          <p:nvPr/>
        </p:nvSpPr>
        <p:spPr bwMode="auto">
          <a:xfrm>
            <a:off x="5364088" y="1154826"/>
            <a:ext cx="2121408" cy="156149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469272" y="1552448"/>
            <a:ext cx="227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Arbeitgeber 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5292080" y="4005064"/>
            <a:ext cx="2121408" cy="156149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5829312" y="4437112"/>
            <a:ext cx="227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NPO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1730512" y="4005064"/>
            <a:ext cx="2121408" cy="1561492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868872" y="4437112"/>
            <a:ext cx="227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„Optionen“ </a:t>
            </a:r>
            <a:endParaRPr lang="de-DE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74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937471-7C4F-4090-9CFA-2D913B425CB5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>
          <a:xfrm>
            <a:off x="149176" y="620688"/>
            <a:ext cx="8964488" cy="4536033"/>
          </a:xfrm>
        </p:spPr>
        <p:txBody>
          <a:bodyPr/>
          <a:lstStyle/>
          <a:p>
            <a:pPr marL="637200" lvl="1" indent="-457200">
              <a:buFont typeface="+mj-lt"/>
              <a:buAutoNum type="arabicPeriod"/>
            </a:pPr>
            <a:r>
              <a:rPr lang="de-DE" sz="2400" dirty="0" smtClean="0"/>
              <a:t>Offensivere </a:t>
            </a:r>
            <a:r>
              <a:rPr lang="de-DE" sz="2400" dirty="0" smtClean="0">
                <a:solidFill>
                  <a:schemeClr val="accent2"/>
                </a:solidFill>
              </a:rPr>
              <a:t>Informationen</a:t>
            </a:r>
            <a:r>
              <a:rPr lang="de-DE" sz="2400" dirty="0" smtClean="0"/>
              <a:t> </a:t>
            </a:r>
            <a:r>
              <a:rPr lang="de-DE" sz="2400" dirty="0"/>
              <a:t>über </a:t>
            </a:r>
            <a:r>
              <a:rPr lang="de-DE" sz="2400" dirty="0">
                <a:solidFill>
                  <a:schemeClr val="accent2"/>
                </a:solidFill>
              </a:rPr>
              <a:t>Relevanz</a:t>
            </a:r>
            <a:r>
              <a:rPr lang="de-DE" sz="2400" dirty="0"/>
              <a:t> von Engagement</a:t>
            </a:r>
            <a:br>
              <a:rPr lang="de-DE" sz="2400" dirty="0"/>
            </a:br>
            <a:r>
              <a:rPr lang="de-DE" sz="2400" dirty="0">
                <a:sym typeface="Wingdings" panose="05000000000000000000" pitchFamily="2" charset="2"/>
              </a:rPr>
              <a:t> Arbeitgeber, Wirtschaftsverbände, Studiengänge</a:t>
            </a:r>
          </a:p>
          <a:p>
            <a:pPr marL="637200" lvl="1" indent="-457200">
              <a:buFont typeface="+mj-lt"/>
              <a:buAutoNum type="arabicPeriod"/>
            </a:pPr>
            <a:r>
              <a:rPr lang="de-DE" sz="2400" dirty="0" smtClean="0"/>
              <a:t>Konkrete </a:t>
            </a:r>
            <a:r>
              <a:rPr lang="de-DE" sz="2400" dirty="0" smtClean="0">
                <a:solidFill>
                  <a:schemeClr val="accent2"/>
                </a:solidFill>
              </a:rPr>
              <a:t>Unterstützung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a) NPO – Ausstellen einer Bestätigung</a:t>
            </a:r>
            <a:br>
              <a:rPr lang="de-DE" sz="2400" dirty="0" smtClean="0"/>
            </a:br>
            <a:r>
              <a:rPr lang="de-DE" sz="2400" dirty="0" smtClean="0"/>
              <a:t>b) Gewinnung &amp; </a:t>
            </a:r>
            <a:r>
              <a:rPr lang="de-DE" sz="2400" dirty="0" err="1" smtClean="0">
                <a:sym typeface="Wingdings" panose="05000000000000000000" pitchFamily="2" charset="2"/>
              </a:rPr>
              <a:t>Matching</a:t>
            </a:r>
            <a:r>
              <a:rPr lang="de-DE" sz="2400" dirty="0" smtClean="0">
                <a:sym typeface="Wingdings" panose="05000000000000000000" pitchFamily="2" charset="2"/>
              </a:rPr>
              <a:t> neuer Zielgruppen</a:t>
            </a:r>
          </a:p>
          <a:p>
            <a:pPr marL="637200" lvl="1" indent="-457200">
              <a:buFont typeface="+mj-lt"/>
              <a:buAutoNum type="arabicPeriod"/>
            </a:pPr>
            <a:r>
              <a:rPr lang="de-DE" sz="2400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Qualifizierung der Verantwortlichen </a:t>
            </a:r>
            <a:r>
              <a:rPr lang="de-DE" sz="2400" dirty="0" smtClean="0">
                <a:sym typeface="Wingdings" panose="05000000000000000000" pitchFamily="2" charset="2"/>
              </a:rPr>
              <a:t>für Engagement</a:t>
            </a:r>
            <a:br>
              <a:rPr lang="de-DE" sz="2400" dirty="0" smtClean="0">
                <a:sym typeface="Wingdings" panose="05000000000000000000" pitchFamily="2" charset="2"/>
              </a:rPr>
            </a:b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b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Freiwilligenmanagement </a:t>
            </a:r>
            <a:endParaRPr lang="de-DE" sz="2400" b="1" dirty="0">
              <a:solidFill>
                <a:schemeClr val="accent2"/>
              </a:solidFill>
            </a:endParaRPr>
          </a:p>
          <a:p>
            <a:pPr marL="637200" lvl="1" indent="-457200">
              <a:buFont typeface="+mj-lt"/>
              <a:buAutoNum type="arabicPeriod"/>
            </a:pPr>
            <a:r>
              <a:rPr lang="de-DE" sz="2400" b="1" dirty="0">
                <a:solidFill>
                  <a:schemeClr val="accent2"/>
                </a:solidFill>
              </a:rPr>
              <a:t>Erfahrungen </a:t>
            </a:r>
            <a:r>
              <a:rPr lang="de-DE" sz="2400" dirty="0" smtClean="0">
                <a:solidFill>
                  <a:schemeClr val="accent2"/>
                </a:solidFill>
              </a:rPr>
              <a:t>ermöglichen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>a) Integration</a:t>
            </a:r>
            <a:br>
              <a:rPr lang="de-DE" sz="2400" dirty="0" smtClean="0"/>
            </a:br>
            <a:r>
              <a:rPr lang="de-DE" sz="2400" dirty="0" smtClean="0"/>
              <a:t>b) Inklusion  </a:t>
            </a:r>
            <a:br>
              <a:rPr lang="de-DE" sz="2400" dirty="0" smtClean="0"/>
            </a:br>
            <a:r>
              <a:rPr lang="de-DE" sz="2400" dirty="0" smtClean="0"/>
              <a:t>c) Wirtschaft		</a:t>
            </a:r>
            <a:r>
              <a:rPr lang="de-DE" sz="2400" dirty="0"/>
              <a:t>	</a:t>
            </a:r>
            <a:r>
              <a:rPr lang="de-DE" sz="2400" dirty="0" smtClean="0"/>
              <a:t>    </a:t>
            </a:r>
            <a:r>
              <a:rPr lang="de-DE" sz="2400" dirty="0" smtClean="0">
                <a:solidFill>
                  <a:schemeClr val="accent2"/>
                </a:solidFill>
              </a:rPr>
              <a:t>Corporate </a:t>
            </a:r>
            <a:r>
              <a:rPr lang="de-DE" sz="2400" dirty="0">
                <a:solidFill>
                  <a:schemeClr val="accent2"/>
                </a:solidFill>
              </a:rPr>
              <a:t>Volunteering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>d) Schulen &amp; Hochschulen    </a:t>
            </a:r>
            <a:r>
              <a:rPr lang="de-DE" sz="2400" dirty="0" smtClean="0">
                <a:solidFill>
                  <a:schemeClr val="accent2"/>
                </a:solidFill>
              </a:rPr>
              <a:t>Service </a:t>
            </a:r>
            <a:r>
              <a:rPr lang="de-DE" sz="2400" dirty="0">
                <a:solidFill>
                  <a:schemeClr val="accent2"/>
                </a:solidFill>
              </a:rPr>
              <a:t>Learning</a:t>
            </a:r>
            <a:r>
              <a:rPr lang="de-DE" sz="2400" dirty="0"/>
              <a:t/>
            </a:r>
            <a:br>
              <a:rPr lang="de-DE" sz="2400" dirty="0"/>
            </a:br>
            <a:endParaRPr lang="de-DE" sz="2400" dirty="0" smtClean="0"/>
          </a:p>
          <a:p>
            <a:pPr marL="522900" lvl="1" indent="-342900">
              <a:buFont typeface="Wingdings" panose="05000000000000000000" pitchFamily="2" charset="2"/>
              <a:buChar char="§"/>
            </a:pPr>
            <a:endParaRPr lang="de-DE" sz="2400" dirty="0" smtClean="0"/>
          </a:p>
          <a:p>
            <a:pPr marL="522900" lvl="1" indent="-342900">
              <a:buFont typeface="Wingdings" panose="05000000000000000000" pitchFamily="2" charset="2"/>
              <a:buChar char="§"/>
            </a:pPr>
            <a:endParaRPr lang="de-DE" sz="2400" dirty="0"/>
          </a:p>
          <a:p>
            <a:pPr marL="180000" lvl="1" indent="0">
              <a:buNone/>
            </a:pPr>
            <a:r>
              <a:rPr lang="de-DE" sz="2400" dirty="0"/>
              <a:t/>
            </a:r>
            <a:br>
              <a:rPr lang="de-DE" sz="2400" dirty="0"/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79512" y="116632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„Optionen“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5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Ehrenamt in Deutschland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Stakeholder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Fazit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FAADE6-BA98-4765-B3CD-771645FA6743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79512" y="116632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Agenda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40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FAADE6-BA98-4765-B3CD-771645FA6743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6732240" y="4905164"/>
            <a:ext cx="1800200" cy="2160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323528" y="476672"/>
            <a:ext cx="8640000" cy="4968552"/>
          </a:xfrm>
        </p:spPr>
        <p:txBody>
          <a:bodyPr/>
          <a:lstStyle/>
          <a:p>
            <a:pPr eaLnBrk="1" hangingPunct="1"/>
            <a:r>
              <a:rPr lang="de-DE" altLang="de-DE" b="1" dirty="0" smtClean="0">
                <a:solidFill>
                  <a:schemeClr val="bg1">
                    <a:lumMod val="65000"/>
                  </a:schemeClr>
                </a:solidFill>
              </a:rPr>
              <a:t>Zwei Thesen</a:t>
            </a:r>
          </a:p>
          <a:p>
            <a:r>
              <a:rPr lang="de-DE" altLang="de-DE" sz="3200" dirty="0" smtClean="0">
                <a:solidFill>
                  <a:schemeClr val="accent2"/>
                </a:solidFill>
              </a:rPr>
              <a:t>Qualifizierung</a:t>
            </a:r>
            <a:r>
              <a:rPr lang="de-DE" altLang="de-DE" sz="3200" dirty="0" smtClean="0"/>
              <a:t> für den Arbeitsmarkt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3200" dirty="0" smtClean="0"/>
              <a:t>a) Bisher </a:t>
            </a:r>
            <a:r>
              <a:rPr lang="de-DE" altLang="de-DE" sz="3200" dirty="0" smtClean="0">
                <a:solidFill>
                  <a:schemeClr val="accent2"/>
                </a:solidFill>
              </a:rPr>
              <a:t>kein</a:t>
            </a:r>
            <a:r>
              <a:rPr lang="de-DE" altLang="de-DE" sz="3200" dirty="0" smtClean="0"/>
              <a:t> zentrales Motiv </a:t>
            </a:r>
            <a:br>
              <a:rPr lang="de-DE" altLang="de-DE" sz="3200" dirty="0" smtClean="0"/>
            </a:br>
            <a:r>
              <a:rPr lang="de-DE" altLang="de-DE" sz="3200" dirty="0" smtClean="0"/>
              <a:t>b) Abhängig von Alter der Engagierten</a:t>
            </a:r>
            <a:br>
              <a:rPr lang="de-DE" altLang="de-DE" sz="3200" dirty="0" smtClean="0"/>
            </a:br>
            <a:r>
              <a:rPr lang="de-DE" altLang="de-DE" sz="3200" dirty="0" smtClean="0"/>
              <a:t>c) Oft ein positiver Nebeneffekt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3200" dirty="0" smtClean="0"/>
              <a:t>Welche </a:t>
            </a:r>
            <a:r>
              <a:rPr lang="de-DE" altLang="de-DE" sz="3200" dirty="0" smtClean="0">
                <a:solidFill>
                  <a:schemeClr val="accent2"/>
                </a:solidFill>
              </a:rPr>
              <a:t>Indikatoren</a:t>
            </a:r>
            <a:r>
              <a:rPr lang="de-DE" altLang="de-DE" sz="3200" dirty="0" smtClean="0"/>
              <a:t> sind nötig für eine gute Beziehung 	</a:t>
            </a:r>
            <a:br>
              <a:rPr lang="de-DE" altLang="de-DE" sz="3200" dirty="0" smtClean="0"/>
            </a:br>
            <a:r>
              <a:rPr lang="de-DE" altLang="de-DE" sz="3200" dirty="0" smtClean="0"/>
              <a:t>zwischen </a:t>
            </a:r>
            <a:r>
              <a:rPr lang="de-DE" sz="3200" dirty="0"/>
              <a:t>Ehrenamt und </a:t>
            </a:r>
            <a:r>
              <a:rPr lang="de-DE" sz="3200" dirty="0" smtClean="0"/>
              <a:t>Arbeitsmarkt? </a:t>
            </a:r>
            <a:r>
              <a:rPr lang="de-DE" sz="3200" dirty="0"/>
              <a:t/>
            </a:r>
            <a:br>
              <a:rPr lang="de-DE" sz="3200" dirty="0"/>
            </a:br>
            <a:endParaRPr lang="de-DE" altLang="de-DE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dirty="0"/>
          </a:p>
          <a:p>
            <a:pPr eaLnBrk="1" hangingPunct="1"/>
            <a:r>
              <a:rPr lang="de-DE" altLang="de-DE" dirty="0">
                <a:solidFill>
                  <a:srgbClr val="FF66CC"/>
                </a:solidFill>
              </a:rPr>
              <a:t/>
            </a:r>
            <a:br>
              <a:rPr lang="de-DE" altLang="de-DE" dirty="0">
                <a:solidFill>
                  <a:srgbClr val="FF66CC"/>
                </a:solidFill>
              </a:rPr>
            </a:br>
            <a:endParaRPr lang="de-DE" altLang="de-DE" dirty="0">
              <a:solidFill>
                <a:srgbClr val="FF66CC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418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Inhaltsplatzhalter 2"/>
          <p:cNvSpPr>
            <a:spLocks noGrp="1"/>
          </p:cNvSpPr>
          <p:nvPr>
            <p:ph idx="1"/>
          </p:nvPr>
        </p:nvSpPr>
        <p:spPr>
          <a:xfrm>
            <a:off x="683568" y="692696"/>
            <a:ext cx="8209285" cy="4968552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de-DE" dirty="0" smtClean="0">
                <a:solidFill>
                  <a:srgbClr val="7030A0"/>
                </a:solidFill>
              </a:rPr>
              <a:t>Akzeptanz v.a. bei NPOs schaffen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Gutes Tun – und </a:t>
            </a:r>
            <a:r>
              <a:rPr lang="de-DE" dirty="0">
                <a:solidFill>
                  <a:schemeClr val="accent2"/>
                </a:solidFill>
              </a:rPr>
              <a:t>selbst</a:t>
            </a:r>
            <a:r>
              <a:rPr lang="de-DE" dirty="0"/>
              <a:t> auch </a:t>
            </a:r>
            <a:r>
              <a:rPr lang="de-DE" dirty="0" smtClean="0"/>
              <a:t>etwas davon </a:t>
            </a:r>
            <a:r>
              <a:rPr lang="de-DE" dirty="0"/>
              <a:t>haben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de-DE" dirty="0" smtClean="0">
                <a:solidFill>
                  <a:srgbClr val="7030A0"/>
                </a:solidFill>
              </a:rPr>
              <a:t>Balance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Ehrenamt als </a:t>
            </a:r>
            <a:r>
              <a:rPr lang="de-DE" dirty="0" smtClean="0">
                <a:solidFill>
                  <a:schemeClr val="accent2"/>
                </a:solidFill>
              </a:rPr>
              <a:t>Pluspunkt</a:t>
            </a:r>
            <a:r>
              <a:rPr lang="de-DE" dirty="0" smtClean="0"/>
              <a:t> am Arbeitsmarkt</a:t>
            </a:r>
            <a:br>
              <a:rPr lang="de-DE" dirty="0" smtClean="0"/>
            </a:br>
            <a:r>
              <a:rPr lang="de-DE" dirty="0" smtClean="0"/>
              <a:t>aber </a:t>
            </a:r>
            <a:r>
              <a:rPr lang="de-DE" dirty="0" smtClean="0">
                <a:solidFill>
                  <a:schemeClr val="accent2"/>
                </a:solidFill>
              </a:rPr>
              <a:t>keine Pflicht </a:t>
            </a:r>
            <a:r>
              <a:rPr lang="de-DE" dirty="0" smtClean="0"/>
              <a:t>zum Ehrenamt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de-DE" dirty="0" smtClean="0">
                <a:solidFill>
                  <a:srgbClr val="7030A0"/>
                </a:solidFill>
              </a:rPr>
              <a:t>Besondere Qualität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solidFill>
                  <a:schemeClr val="accent2"/>
                </a:solidFill>
              </a:rPr>
              <a:t>Eigensinn</a:t>
            </a:r>
            <a:r>
              <a:rPr lang="de-DE" dirty="0" smtClean="0"/>
              <a:t> des Ehrenamts erhalten</a:t>
            </a:r>
            <a:br>
              <a:rPr lang="de-DE" dirty="0" smtClean="0"/>
            </a:br>
            <a:r>
              <a:rPr lang="de-DE" dirty="0" smtClean="0"/>
              <a:t>Ehrenamt nicht </a:t>
            </a:r>
            <a:r>
              <a:rPr lang="de-DE" dirty="0" smtClean="0">
                <a:solidFill>
                  <a:schemeClr val="accent2"/>
                </a:solidFill>
              </a:rPr>
              <a:t>instrumentalisieren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de-DE" dirty="0" smtClean="0">
                <a:solidFill>
                  <a:srgbClr val="7030A0"/>
                </a:solidFill>
              </a:rPr>
              <a:t>Defizit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mehr interdisziplinäre Forschung notwendig</a:t>
            </a:r>
          </a:p>
          <a:p>
            <a:pPr>
              <a:lnSpc>
                <a:spcPct val="90000"/>
              </a:lnSpc>
            </a:pPr>
            <a:endParaRPr lang="de-DE" dirty="0" smtClean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de-DE" dirty="0" smtClean="0"/>
          </a:p>
          <a:p>
            <a:endParaRPr lang="de-DE" dirty="0" smtClean="0"/>
          </a:p>
        </p:txBody>
      </p:sp>
      <p:sp>
        <p:nvSpPr>
          <p:cNvPr id="10244" name="Fußzeilenplatzhalt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smtClean="0">
                <a:solidFill>
                  <a:schemeClr val="bg2"/>
                </a:solidFill>
                <a:latin typeface="Verdana" pitchFamily="34" charset="0"/>
              </a:rPr>
              <a:t>Wien |  5. Oktober 2017 | Prof. Dr. Doris Rosenkranz </a:t>
            </a:r>
            <a:endParaRPr lang="de-DE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FAADE6-BA98-4765-B3CD-771645FA6743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024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 smtClean="0"/>
              <a:t/>
            </a:r>
            <a:br>
              <a:rPr lang="de-DE" sz="4000" dirty="0" smtClean="0"/>
            </a:br>
            <a:r>
              <a:rPr lang="de-DE" sz="4000" dirty="0"/>
              <a:t/>
            </a:r>
            <a:br>
              <a:rPr lang="de-DE" sz="4000" dirty="0"/>
            </a:br>
            <a:r>
              <a:rPr lang="de-DE" sz="4000" dirty="0" smtClean="0"/>
              <a:t>Vielen Dank !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23728" y="3212976"/>
            <a:ext cx="5832168" cy="2520280"/>
          </a:xfrm>
        </p:spPr>
        <p:txBody>
          <a:bodyPr/>
          <a:lstStyle/>
          <a:p>
            <a:pPr algn="r">
              <a:spcBef>
                <a:spcPts val="600"/>
              </a:spcBef>
            </a:pPr>
            <a:r>
              <a:rPr lang="de-DE" sz="1800" dirty="0" smtClean="0"/>
              <a:t>Kontakt</a:t>
            </a:r>
            <a:r>
              <a:rPr lang="de-DE" dirty="0" smtClean="0"/>
              <a:t> </a:t>
            </a:r>
          </a:p>
          <a:p>
            <a:pPr algn="r">
              <a:spcBef>
                <a:spcPts val="600"/>
              </a:spcBef>
            </a:pPr>
            <a:r>
              <a:rPr lang="de-DE" dirty="0" smtClean="0"/>
              <a:t>Prof. Dr. Doris Rosenkranz </a:t>
            </a:r>
          </a:p>
          <a:p>
            <a:pPr algn="r">
              <a:spcBef>
                <a:spcPts val="600"/>
              </a:spcBef>
            </a:pPr>
            <a:r>
              <a:rPr lang="de-DE" dirty="0" smtClean="0"/>
              <a:t>Technische Hochschule Nürnberg </a:t>
            </a:r>
          </a:p>
          <a:p>
            <a:pPr algn="r">
              <a:spcBef>
                <a:spcPts val="600"/>
              </a:spcBef>
            </a:pPr>
            <a:endParaRPr lang="de-DE" dirty="0" smtClean="0"/>
          </a:p>
          <a:p>
            <a:pPr algn="r"/>
            <a:r>
              <a:rPr lang="de-DE" dirty="0" smtClean="0">
                <a:hlinkClick r:id="rId3"/>
              </a:rPr>
              <a:t>doris.rosenkranz@th-nuernberg.de</a:t>
            </a:r>
            <a:r>
              <a:rPr lang="de-DE" dirty="0" smtClean="0"/>
              <a:t>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  </a:t>
            </a:r>
            <a:fld id="{93FAADE6-BA98-4765-B3CD-771645FA6743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844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 smtClean="0"/>
              <a:t>Ehrenamt in Deutschland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Stakeholder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Fazit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FAADE6-BA98-4765-B3CD-771645FA6743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79512" y="116632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Agenda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23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FAADE6-BA98-4765-B3CD-771645FA6743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6732240" y="4905164"/>
            <a:ext cx="1800200" cy="2160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323528" y="980728"/>
            <a:ext cx="8640000" cy="4968552"/>
          </a:xfrm>
        </p:spPr>
        <p:txBody>
          <a:bodyPr/>
          <a:lstStyle/>
          <a:p>
            <a:r>
              <a:rPr lang="de-DE" altLang="de-DE" b="1" dirty="0">
                <a:solidFill>
                  <a:schemeClr val="accent2"/>
                </a:solidFill>
              </a:rPr>
              <a:t>Was meint Ehrenamt </a:t>
            </a:r>
            <a:br>
              <a:rPr lang="de-DE" altLang="de-DE" b="1" dirty="0">
                <a:solidFill>
                  <a:schemeClr val="accent2"/>
                </a:solidFill>
              </a:rPr>
            </a:br>
            <a:r>
              <a:rPr lang="de-DE" altLang="de-DE" b="1" dirty="0">
                <a:solidFill>
                  <a:schemeClr val="accent2"/>
                </a:solidFill>
              </a:rPr>
              <a:t>in Deutschland? </a:t>
            </a:r>
          </a:p>
          <a:p>
            <a:pPr marL="457200" indent="-457200" eaLnBrk="1" hangingPunct="1">
              <a:buFont typeface="Wingdings" panose="05000000000000000000" pitchFamily="2" charset="2"/>
              <a:buChar char="§"/>
            </a:pPr>
            <a:endParaRPr lang="de-DE" altLang="de-DE" dirty="0"/>
          </a:p>
          <a:p>
            <a:pPr marL="457200" indent="-457200" eaLnBrk="1" hangingPunct="1">
              <a:buFont typeface="Wingdings" panose="05000000000000000000" pitchFamily="2" charset="2"/>
              <a:buChar char="§"/>
            </a:pPr>
            <a:r>
              <a:rPr lang="de-DE" altLang="de-DE" dirty="0" smtClean="0">
                <a:solidFill>
                  <a:schemeClr val="accent6"/>
                </a:solidFill>
              </a:rPr>
              <a:t>Freiwillig</a:t>
            </a:r>
          </a:p>
          <a:p>
            <a:pPr marL="457200" indent="-457200" eaLnBrk="1" hangingPunct="1">
              <a:buFont typeface="Wingdings" panose="05000000000000000000" pitchFamily="2" charset="2"/>
              <a:buChar char="§"/>
            </a:pPr>
            <a:r>
              <a:rPr lang="de-DE" altLang="de-DE" dirty="0"/>
              <a:t>Nicht auf </a:t>
            </a:r>
            <a:r>
              <a:rPr lang="de-DE" altLang="de-DE" dirty="0" smtClean="0">
                <a:solidFill>
                  <a:schemeClr val="accent6"/>
                </a:solidFill>
              </a:rPr>
              <a:t>materiellen</a:t>
            </a:r>
            <a:r>
              <a:rPr lang="de-DE" altLang="de-DE" dirty="0" smtClean="0"/>
              <a:t> </a:t>
            </a:r>
            <a:r>
              <a:rPr lang="de-DE" altLang="de-DE" dirty="0"/>
              <a:t>Gewinn </a:t>
            </a:r>
            <a:r>
              <a:rPr lang="de-DE" altLang="de-DE" dirty="0" smtClean="0"/>
              <a:t>gerichtet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altLang="de-DE" dirty="0">
                <a:solidFill>
                  <a:schemeClr val="accent6"/>
                </a:solidFill>
              </a:rPr>
              <a:t>Gemeinwohlorientiert</a:t>
            </a:r>
            <a:r>
              <a:rPr lang="de-DE" altLang="de-DE" dirty="0"/>
              <a:t> („für andere</a:t>
            </a:r>
            <a:r>
              <a:rPr lang="de-DE" altLang="de-DE" dirty="0" smtClean="0"/>
              <a:t>“)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altLang="de-DE" dirty="0" smtClean="0">
                <a:solidFill>
                  <a:schemeClr val="accent6"/>
                </a:solidFill>
              </a:rPr>
              <a:t>Institutionalisiertes </a:t>
            </a:r>
            <a:r>
              <a:rPr lang="de-DE" altLang="de-DE" dirty="0"/>
              <a:t>Engagement </a:t>
            </a:r>
            <a:r>
              <a:rPr lang="de-DE" altLang="de-DE" dirty="0" smtClean="0"/>
              <a:t>/ verbunden mit NPO</a:t>
            </a:r>
            <a:r>
              <a:rPr lang="de-DE" altLang="de-DE" dirty="0"/>
              <a:t/>
            </a:r>
            <a:br>
              <a:rPr lang="de-DE" altLang="de-DE" dirty="0"/>
            </a:br>
            <a:r>
              <a:rPr lang="de-DE" altLang="de-DE" dirty="0">
                <a:sym typeface="Wingdings" panose="05000000000000000000" pitchFamily="2" charset="2"/>
              </a:rPr>
              <a:t> </a:t>
            </a:r>
            <a:r>
              <a:rPr lang="de-DE" altLang="de-DE" u="sng" dirty="0"/>
              <a:t>keine</a:t>
            </a:r>
            <a:r>
              <a:rPr lang="de-DE" altLang="de-DE" dirty="0"/>
              <a:t> </a:t>
            </a:r>
            <a:r>
              <a:rPr lang="de-DE" altLang="de-DE" dirty="0" smtClean="0"/>
              <a:t>rein privaten </a:t>
            </a:r>
            <a:r>
              <a:rPr lang="de-DE" altLang="de-DE" dirty="0"/>
              <a:t>Hilfen</a:t>
            </a:r>
            <a:endParaRPr lang="de-DE" altLang="de-DE" dirty="0">
              <a:solidFill>
                <a:srgbClr val="FF66CC"/>
              </a:solidFill>
            </a:endParaRPr>
          </a:p>
          <a:p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79512" y="56753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Ehrenamt in Deutschland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29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937471-7C4F-4090-9CFA-2D913B425CB5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7" name="Ellipse 6"/>
          <p:cNvSpPr/>
          <p:nvPr/>
        </p:nvSpPr>
        <p:spPr bwMode="auto">
          <a:xfrm>
            <a:off x="971600" y="1268760"/>
            <a:ext cx="936104" cy="1656184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Ellipse 7"/>
          <p:cNvSpPr/>
          <p:nvPr/>
        </p:nvSpPr>
        <p:spPr bwMode="auto">
          <a:xfrm>
            <a:off x="2987824" y="1844824"/>
            <a:ext cx="1152128" cy="136815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Ellipse 9"/>
          <p:cNvSpPr/>
          <p:nvPr/>
        </p:nvSpPr>
        <p:spPr bwMode="auto">
          <a:xfrm>
            <a:off x="1438536" y="1147428"/>
            <a:ext cx="2121408" cy="1561492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543720" y="160417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Engagierte 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12" name="Ellipse 11"/>
          <p:cNvSpPr/>
          <p:nvPr/>
        </p:nvSpPr>
        <p:spPr bwMode="auto">
          <a:xfrm>
            <a:off x="5364088" y="1154826"/>
            <a:ext cx="2121408" cy="1561492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469272" y="1552448"/>
            <a:ext cx="227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Arbeitgeber 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5292080" y="4005064"/>
            <a:ext cx="2121408" cy="1561492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5829312" y="4437112"/>
            <a:ext cx="227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NPO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1514488" y="3917976"/>
            <a:ext cx="2121408" cy="1561492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571948" y="4429224"/>
            <a:ext cx="227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bg1"/>
                </a:solidFill>
              </a:rPr>
              <a:t>„Optionen“ </a:t>
            </a:r>
            <a:endParaRPr lang="de-DE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27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>
          <a:xfrm>
            <a:off x="304776" y="2132856"/>
            <a:ext cx="8064656" cy="453603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82% : bis </a:t>
            </a:r>
            <a:r>
              <a:rPr lang="de-DE" sz="2400" dirty="0" smtClean="0">
                <a:solidFill>
                  <a:schemeClr val="accent2"/>
                </a:solidFill>
              </a:rPr>
              <a:t>6 Stunden </a:t>
            </a:r>
            <a:r>
              <a:rPr lang="de-DE" sz="2400" dirty="0" smtClean="0"/>
              <a:t>pro Woche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V.a. im </a:t>
            </a:r>
            <a:r>
              <a:rPr lang="de-DE" sz="2400" dirty="0" smtClean="0">
                <a:solidFill>
                  <a:schemeClr val="accent2"/>
                </a:solidFill>
              </a:rPr>
              <a:t>Sport, Bildung, Kultur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b="1" dirty="0" smtClean="0"/>
              <a:t>94</a:t>
            </a:r>
            <a:r>
              <a:rPr lang="de-DE" sz="2400" dirty="0"/>
              <a:t>% </a:t>
            </a:r>
            <a:r>
              <a:rPr lang="de-DE" sz="2400" b="1" dirty="0" smtClean="0"/>
              <a:t>	</a:t>
            </a:r>
            <a:br>
              <a:rPr lang="de-DE" sz="2400" b="1" dirty="0" smtClean="0"/>
            </a:br>
            <a:r>
              <a:rPr lang="de-DE" sz="2400" b="1" dirty="0" smtClean="0">
                <a:solidFill>
                  <a:schemeClr val="accent2"/>
                </a:solidFill>
              </a:rPr>
              <a:t>Mittlere &amp; hohe </a:t>
            </a:r>
            <a:r>
              <a:rPr lang="de-DE" sz="2400" b="1" dirty="0" smtClean="0"/>
              <a:t>formale Bildungsabschlüsse</a:t>
            </a:r>
            <a:endParaRPr lang="de-DE" sz="2400" b="1" dirty="0"/>
          </a:p>
          <a:p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23528" y="609995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accent2"/>
                </a:solidFill>
              </a:rPr>
              <a:t>Ehrenamtliche </a:t>
            </a:r>
            <a:r>
              <a:rPr lang="de-DE" sz="2800" dirty="0" smtClean="0"/>
              <a:t>in Deutschland</a:t>
            </a:r>
            <a:endParaRPr lang="de-DE" sz="2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937471-7C4F-4090-9CFA-2D913B425CB5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79512" y="56753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Engagierte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74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>
          <a:xfrm>
            <a:off x="323528" y="1771613"/>
            <a:ext cx="8064656" cy="453603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i="1" dirty="0" smtClean="0">
                <a:solidFill>
                  <a:schemeClr val="accent2"/>
                </a:solidFill>
              </a:rPr>
              <a:t>Motive</a:t>
            </a:r>
            <a:r>
              <a:rPr lang="de-DE" sz="2400" dirty="0" smtClean="0">
                <a:solidFill>
                  <a:schemeClr val="accent2"/>
                </a:solidFill>
              </a:rPr>
              <a:t> 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>1. Spaß haben/Freude erleben</a:t>
            </a:r>
            <a:br>
              <a:rPr lang="de-DE" sz="2400" dirty="0" smtClean="0"/>
            </a:br>
            <a:r>
              <a:rPr lang="de-DE" sz="2400" dirty="0" smtClean="0"/>
              <a:t>2. Gemeinsam mit anderen </a:t>
            </a:r>
            <a:br>
              <a:rPr lang="de-DE" sz="2400" dirty="0" smtClean="0"/>
            </a:br>
            <a:r>
              <a:rPr lang="de-DE" sz="2400" dirty="0" smtClean="0"/>
              <a:t>3. Gesellschaft gestalten</a:t>
            </a:r>
            <a:br>
              <a:rPr lang="de-DE" sz="2400" dirty="0" smtClean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(5-7)…</a:t>
            </a:r>
            <a:b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2400" dirty="0" smtClean="0"/>
              <a:t>Qualifikation erwerben durch Engagement</a:t>
            </a:r>
            <a:br>
              <a:rPr lang="de-DE" sz="2400" dirty="0" smtClean="0"/>
            </a:br>
            <a:endParaRPr lang="de-D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b="1" dirty="0" smtClean="0">
                <a:sym typeface="Wingdings" panose="05000000000000000000" pitchFamily="2" charset="2"/>
              </a:rPr>
              <a:t> </a:t>
            </a:r>
            <a:r>
              <a:rPr lang="de-DE" sz="2400" b="1" dirty="0" smtClean="0"/>
              <a:t>Je </a:t>
            </a:r>
            <a:r>
              <a:rPr lang="de-DE" sz="2400" b="1" dirty="0" smtClean="0">
                <a:solidFill>
                  <a:schemeClr val="accent2"/>
                </a:solidFill>
              </a:rPr>
              <a:t>jünger</a:t>
            </a:r>
            <a:r>
              <a:rPr lang="de-DE" sz="2400" b="1" dirty="0" smtClean="0"/>
              <a:t>, desto </a:t>
            </a:r>
            <a:r>
              <a:rPr lang="de-DE" sz="2400" b="1" dirty="0" smtClean="0">
                <a:solidFill>
                  <a:schemeClr val="accent2"/>
                </a:solidFill>
              </a:rPr>
              <a:t>höher</a:t>
            </a:r>
            <a:r>
              <a:rPr lang="de-DE" sz="2400" b="1" dirty="0" smtClean="0"/>
              <a:t> das Interesse</a:t>
            </a:r>
            <a:br>
              <a:rPr lang="de-DE" sz="2400" b="1" dirty="0" smtClean="0"/>
            </a:br>
            <a:r>
              <a:rPr lang="de-DE" sz="2400" b="1" dirty="0" smtClean="0"/>
              <a:t>    </a:t>
            </a:r>
            <a:r>
              <a:rPr lang="de-DE" sz="2400" dirty="0" smtClean="0"/>
              <a:t>(</a:t>
            </a:r>
            <a:r>
              <a:rPr lang="de-DE" sz="2400" b="1" dirty="0" smtClean="0"/>
              <a:t>76</a:t>
            </a:r>
            <a:r>
              <a:rPr lang="de-DE" sz="2400" dirty="0" smtClean="0"/>
              <a:t>%	- Qualifikation ist wichtig</a:t>
            </a:r>
            <a:br>
              <a:rPr lang="de-DE" sz="2400" dirty="0" smtClean="0"/>
            </a:br>
            <a:r>
              <a:rPr lang="de-DE" sz="2400" dirty="0" smtClean="0"/>
              <a:t>               </a:t>
            </a: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smtClean="0"/>
              <a:t>Engagierte - </a:t>
            </a:r>
            <a:r>
              <a:rPr lang="de-DE" sz="2400" b="1" dirty="0" smtClean="0"/>
              <a:t>14-29 Jahre</a:t>
            </a:r>
            <a:r>
              <a:rPr lang="de-DE" sz="2400" dirty="0" smtClean="0"/>
              <a:t>)</a:t>
            </a:r>
          </a:p>
          <a:p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87760" y="597295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accent2"/>
                </a:solidFill>
              </a:rPr>
              <a:t>Ehrenamtliche </a:t>
            </a:r>
            <a:r>
              <a:rPr lang="de-DE" sz="2800" dirty="0" smtClean="0"/>
              <a:t>in Deutschland</a:t>
            </a:r>
            <a:endParaRPr lang="de-DE" sz="2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937471-7C4F-4090-9CFA-2D913B425CB5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802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>
          <a:xfrm>
            <a:off x="478880" y="1844824"/>
            <a:ext cx="6393533" cy="453603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59% aller Nicht-Engagierten hätten ggfs. </a:t>
            </a:r>
            <a:r>
              <a:rPr lang="de-DE" sz="2400" dirty="0" smtClean="0">
                <a:solidFill>
                  <a:schemeClr val="accent2"/>
                </a:solidFill>
              </a:rPr>
              <a:t>Interesse</a:t>
            </a:r>
            <a:r>
              <a:rPr lang="de-DE" sz="2400" dirty="0" smtClean="0"/>
              <a:t> an Engagement</a:t>
            </a:r>
          </a:p>
          <a:p>
            <a:pPr marL="457200" lvl="1" indent="0">
              <a:spcBef>
                <a:spcPts val="0"/>
              </a:spcBef>
              <a:buNone/>
            </a:pPr>
            <a:endParaRPr lang="de-DE" sz="2400" dirty="0" smtClean="0"/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2400" dirty="0" smtClean="0"/>
              <a:t>„</a:t>
            </a:r>
            <a:r>
              <a:rPr lang="de-DE" sz="2400" dirty="0"/>
              <a:t>Sicher“ oder „Vielleicht“</a:t>
            </a:r>
            <a:br>
              <a:rPr lang="de-DE" sz="2400" dirty="0"/>
            </a:br>
            <a:r>
              <a:rPr lang="de-DE" sz="2400" b="1" dirty="0">
                <a:solidFill>
                  <a:schemeClr val="accent2"/>
                </a:solidFill>
              </a:rPr>
              <a:t>82% </a:t>
            </a:r>
            <a:r>
              <a:rPr lang="de-DE" sz="2400" b="1" dirty="0" smtClean="0">
                <a:solidFill>
                  <a:schemeClr val="accent2"/>
                </a:solidFill>
              </a:rPr>
              <a:t>- 14-29 Jahre</a:t>
            </a:r>
            <a:r>
              <a:rPr lang="de-DE" sz="2400" b="1" dirty="0">
                <a:solidFill>
                  <a:schemeClr val="accent2"/>
                </a:solidFill>
              </a:rPr>
              <a:t/>
            </a:r>
            <a:br>
              <a:rPr lang="de-DE" sz="2400" b="1" dirty="0">
                <a:solidFill>
                  <a:schemeClr val="accent2"/>
                </a:solidFill>
              </a:rPr>
            </a:br>
            <a:r>
              <a:rPr lang="de-DE" sz="2400" dirty="0"/>
              <a:t>26% </a:t>
            </a:r>
            <a:r>
              <a:rPr lang="de-DE" sz="2400" dirty="0" smtClean="0"/>
              <a:t> - 65+ Jahre</a:t>
            </a:r>
          </a:p>
          <a:p>
            <a:pPr marL="457200" lvl="1" indent="0">
              <a:buNone/>
            </a:pPr>
            <a:r>
              <a:rPr lang="de-DE" sz="1600" b="1" dirty="0">
                <a:solidFill>
                  <a:srgbClr val="FF0000"/>
                </a:solidFill>
              </a:rPr>
              <a:t/>
            </a:r>
            <a:br>
              <a:rPr lang="de-DE" sz="1600" b="1" dirty="0">
                <a:solidFill>
                  <a:srgbClr val="FF0000"/>
                </a:solidFill>
              </a:rPr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67544" y="577935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chemeClr val="accent2"/>
                </a:solidFill>
              </a:rPr>
              <a:t>Potential</a:t>
            </a:r>
            <a:r>
              <a:rPr lang="de-DE" sz="2800" dirty="0" smtClean="0">
                <a:solidFill>
                  <a:schemeClr val="accent2"/>
                </a:solidFill>
              </a:rPr>
              <a:t> </a:t>
            </a:r>
            <a:r>
              <a:rPr lang="de-DE" sz="2800" dirty="0" smtClean="0"/>
              <a:t>in Deutschland</a:t>
            </a:r>
            <a:endParaRPr lang="de-DE" sz="2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937471-7C4F-4090-9CFA-2D913B425CB5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79512" y="56753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Engagierte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23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Wien |  5. Oktober 2017 | Prof. Dr. Doris Rosenkranz </a:t>
            </a:r>
            <a:endParaRPr lang="de-DE" dirty="0">
              <a:solidFill>
                <a:srgbClr val="0046A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95536" y="457508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accent2"/>
                </a:solidFill>
              </a:rPr>
              <a:t>„Qualifizierung &amp; Ehrenamt“ </a:t>
            </a:r>
            <a:r>
              <a:rPr lang="de-DE" sz="2800" dirty="0" smtClean="0"/>
              <a:t>in Deutschland</a:t>
            </a:r>
            <a:endParaRPr lang="de-DE" sz="2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937471-7C4F-4090-9CFA-2D913B425CB5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>
          <a:xfrm>
            <a:off x="166192" y="2852936"/>
            <a:ext cx="8964488" cy="2232248"/>
          </a:xfrm>
        </p:spPr>
        <p:txBody>
          <a:bodyPr/>
          <a:lstStyle/>
          <a:p>
            <a:pPr marL="179388" lvl="1" indent="176213">
              <a:buNone/>
            </a:pPr>
            <a:r>
              <a:rPr lang="de-DE" sz="2400" b="1" i="1" dirty="0" smtClean="0">
                <a:solidFill>
                  <a:srgbClr val="7030A0"/>
                </a:solidFill>
              </a:rPr>
              <a:t>Alle</a:t>
            </a:r>
            <a:r>
              <a:rPr lang="de-DE" sz="2400" i="1" dirty="0" smtClean="0">
                <a:solidFill>
                  <a:srgbClr val="7030A0"/>
                </a:solidFill>
              </a:rPr>
              <a:t> Engagierten </a:t>
            </a:r>
            <a:endParaRPr lang="de-DE" sz="2400" b="1" dirty="0" smtClean="0"/>
          </a:p>
          <a:p>
            <a:pPr marL="179388" lvl="1" indent="176213">
              <a:buNone/>
            </a:pPr>
            <a:r>
              <a:rPr lang="de-DE" sz="2400" b="1" dirty="0" smtClean="0"/>
              <a:t>53</a:t>
            </a:r>
            <a:r>
              <a:rPr lang="de-DE" sz="2400" dirty="0"/>
              <a:t>% - </a:t>
            </a:r>
            <a:r>
              <a:rPr lang="de-DE" sz="2400" dirty="0">
                <a:solidFill>
                  <a:schemeClr val="accent2"/>
                </a:solidFill>
              </a:rPr>
              <a:t>Fachkenntnisse</a:t>
            </a:r>
            <a:r>
              <a:rPr lang="de-DE" sz="2400" dirty="0"/>
              <a:t> durch </a:t>
            </a:r>
            <a:r>
              <a:rPr lang="de-DE" sz="2400" dirty="0" smtClean="0"/>
              <a:t>Engagement</a:t>
            </a:r>
            <a:endParaRPr lang="de-DE" sz="2400" dirty="0"/>
          </a:p>
          <a:p>
            <a:pPr marL="179388" lvl="1" indent="176213">
              <a:buNone/>
            </a:pPr>
            <a:r>
              <a:rPr lang="de-DE" sz="2400" b="1" dirty="0"/>
              <a:t>74</a:t>
            </a:r>
            <a:r>
              <a:rPr lang="de-DE" sz="2400" dirty="0"/>
              <a:t>% - </a:t>
            </a:r>
            <a:r>
              <a:rPr lang="de-DE" sz="2400" dirty="0">
                <a:solidFill>
                  <a:schemeClr val="accent2"/>
                </a:solidFill>
              </a:rPr>
              <a:t>Soziale Fähigkeiten </a:t>
            </a:r>
            <a:r>
              <a:rPr lang="de-DE" sz="2400" dirty="0"/>
              <a:t>durch </a:t>
            </a:r>
            <a:r>
              <a:rPr lang="de-DE" sz="2400" dirty="0" smtClean="0"/>
              <a:t>Engagement</a:t>
            </a:r>
          </a:p>
          <a:p>
            <a:pPr marL="179388" lvl="1" indent="176213">
              <a:buNone/>
            </a:pPr>
            <a:endParaRPr lang="de-DE" sz="2400" dirty="0"/>
          </a:p>
          <a:p>
            <a:pPr marL="8550" lvl="1" indent="0">
              <a:buNone/>
            </a:pPr>
            <a:r>
              <a:rPr lang="de-DE" sz="2400" dirty="0"/>
              <a:t/>
            </a:r>
            <a:br>
              <a:rPr lang="de-DE" sz="2400" dirty="0"/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79512" y="56753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Engagierte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10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lien_deutsch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46A0"/>
      </a:hlink>
      <a:folHlink>
        <a:srgbClr val="B2B2B2"/>
      </a:folHlink>
    </a:clrScheme>
    <a:fontScheme name="Folien_DeutschmitLogoLandderIdeen_220420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olien_DeutschmitLogoLandderIdeen_220420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n_DeutschmitLogoLandderIdeen_22042009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n_DeutschmitLogoLandderIdeen_22042009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n_DeutschmitLogoLandderIdeen_22042009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n_DeutschmitLogoLandderIdeen_22042009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n_DeutschmitLogoLandderIdeen_22042009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n_DeutschmitLogoLandderIdeen_22042009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Folien_deutsch</Template>
  <TotalTime>0</TotalTime>
  <Words>588</Words>
  <Application>Microsoft Office PowerPoint</Application>
  <PresentationFormat>Overheadfolien</PresentationFormat>
  <Paragraphs>178</Paragraphs>
  <Slides>21</Slides>
  <Notes>12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2" baseType="lpstr">
      <vt:lpstr>Folien_deutsch</vt:lpstr>
      <vt:lpstr>    Ehrenamt und Arbeitsmarkt ?  Zur Struktur einer guten Partnerschaft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Herausforderung - Arbeitgeber</vt:lpstr>
      <vt:lpstr>PowerPoint-Präsentation</vt:lpstr>
      <vt:lpstr>PowerPoint-Präsentation</vt:lpstr>
      <vt:lpstr>Herausforderung - NPO</vt:lpstr>
      <vt:lpstr>PowerPoint-Präsentation</vt:lpstr>
      <vt:lpstr>PowerPoint-Präsentation</vt:lpstr>
      <vt:lpstr>PowerPoint-Präsentation</vt:lpstr>
      <vt:lpstr>PowerPoint-Präsentation</vt:lpstr>
      <vt:lpstr>  Vielen Dank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Seniorengenossenschaften –  Versorgungsmodell der Zukunft ?</dc:title>
  <dc:creator>Stefanie Fraaß</dc:creator>
  <cp:lastModifiedBy>Windegger, Markus</cp:lastModifiedBy>
  <cp:revision>248</cp:revision>
  <cp:lastPrinted>2017-10-03T16:06:42Z</cp:lastPrinted>
  <dcterms:created xsi:type="dcterms:W3CDTF">2014-05-05T12:07:44Z</dcterms:created>
  <dcterms:modified xsi:type="dcterms:W3CDTF">2017-11-09T11:15:16Z</dcterms:modified>
</cp:coreProperties>
</file>